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6"/>
  </p:notesMasterIdLst>
  <p:sldIdLst>
    <p:sldId id="301" r:id="rId3"/>
    <p:sldId id="256" r:id="rId4"/>
    <p:sldId id="257" r:id="rId5"/>
    <p:sldId id="279" r:id="rId6"/>
    <p:sldId id="278" r:id="rId7"/>
    <p:sldId id="268" r:id="rId8"/>
    <p:sldId id="261" r:id="rId9"/>
    <p:sldId id="262" r:id="rId10"/>
    <p:sldId id="270" r:id="rId11"/>
    <p:sldId id="271" r:id="rId12"/>
    <p:sldId id="274" r:id="rId13"/>
    <p:sldId id="275" r:id="rId14"/>
    <p:sldId id="269" r:id="rId15"/>
    <p:sldId id="281" r:id="rId16"/>
    <p:sldId id="284" r:id="rId17"/>
    <p:sldId id="285" r:id="rId18"/>
    <p:sldId id="282" r:id="rId19"/>
    <p:sldId id="296" r:id="rId20"/>
    <p:sldId id="277" r:id="rId21"/>
    <p:sldId id="286" r:id="rId22"/>
    <p:sldId id="287" r:id="rId23"/>
    <p:sldId id="288" r:id="rId24"/>
    <p:sldId id="290" r:id="rId25"/>
    <p:sldId id="291" r:id="rId26"/>
    <p:sldId id="292" r:id="rId27"/>
    <p:sldId id="294" r:id="rId28"/>
    <p:sldId id="298" r:id="rId29"/>
    <p:sldId id="299" r:id="rId30"/>
    <p:sldId id="293" r:id="rId31"/>
    <p:sldId id="300" r:id="rId32"/>
    <p:sldId id="263" r:id="rId33"/>
    <p:sldId id="273" r:id="rId34"/>
    <p:sldId id="28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5F112-7F6A-4B23-AF7B-6473DE1F28D8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BCE2C-5F0C-491D-BC25-E0A4DCC9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BCE2C-5F0C-491D-BC25-E0A4DCC9841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BCE2C-5F0C-491D-BC25-E0A4DCC98410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5B5312-B842-438B-8AD6-870CA2D300A5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6C0201-B20D-4BEE-ACB2-41972CD084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ed=1&amp;text=%D0%9F%D1%83%D1%88%D0%BA%D0%B8%D0%BD%20%D0%BD%D0%B0%20%D0%9A%D0%B0%D0%B2%D0%BA%D0%B0%D0%B7%D0%B5&amp;p=5&amp;img_url=lermontov.niv.ru/images/pictures/picture_03.jpg&amp;rpt=simag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ed=1&amp;text=%D0%9F%D1%83%D1%88%D0%BA%D0%B8%D0%BD%20%D0%BD%D0%B0%20%D0%9A%D0%B0%D0%B2%D0%BA%D0%B0%D0%B7%D0%B5&amp;p=0&amp;img_url=az.lib.ru/img/w/weresaew_w_w/text_0130/foto10.jpg&amp;rpt=simage" TargetMode="Externa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9F%D1%83%D1%88%D0%BA%D0%B8%D0%BD%20%D0%BD%D0%B0%20%D0%9A%D0%B0%D0%B2%D0%BA%D0%B0%D0%B7%D0%B5&amp;p=6&amp;img_url=www.snpltd.ru/Images/Products/Adventure_tourism_caucasas_gornie_poxodi_to-dombai_10.jpg&amp;rpt=simage" TargetMode="Externa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://images.yandex.ru/yandsearch?ed=1&amp;text=%D0%9F%D1%83%D1%88%D0%BA%D0%B8%D0%BD%20%D0%BD%D0%B0%20%D0%9A%D0%B0%D0%B2%D0%BA%D0%B0%D0%B7%D0%B5&amp;p=18&amp;img_url=ns2.skitalets.ru/books/kavminvody/risunok033.jpg&amp;rpt=simage" TargetMode="Externa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ed=1&amp;text=%D0%9F%D1%83%D1%88%D0%BA%D0%B8%D0%BD%20%D0%BD%D0%B0%20%D0%9A%D0%B0%D0%B2%D0%BA%D0%B0%D0%B7%D0%B5&amp;p=39&amp;img_url=www.museum.ru/imgB.asp?50702&amp;rpt=simage" TargetMode="External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ed=1&amp;text=%D0%9F%D1%83%D1%88%D0%BA%D0%B8%D0%BD%20%D0%BD%D0%B0%20%D0%9A%D0%B0%D0%B2%D0%BA%D0%B0%D0%B7%D0%B5&amp;p=1&amp;img_url=img15.nnm.ru/9/0/a/3/e/0ae25b01344ddc1413a9af091bd.jpg&amp;rpt=simage" TargetMode="Externa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ed=1&amp;text=%D0%9F%D1%83%D1%88%D0%BA%D0%B8%D0%BD%20%D0%BD%D0%B0%20%D0%9A%D0%B0%D0%B2%D0%BA%D0%B0%D0%B7%D0%B5&amp;p=12&amp;img_url=bse.sci-lib.com/pictures/17/21/254895897.jpg&amp;rpt=simage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jpeg"/><Relationship Id="rId5" Type="http://schemas.openxmlformats.org/officeDocument/2006/relationships/hyperlink" Target="http://images.yandex.ru/yandsearch?ed=1&amp;text=%D0%9F%D1%83%D1%88%D0%BA%D0%B8%D0%BD%20%D0%BD%D0%B0%20%D0%9A%D0%B0%D0%B2%D0%BA%D0%B0%D0%B7%D0%B5&amp;p=7&amp;img_url=www.kekc.info/images/trueimg/pictures/2/848902CF8108-2.jpg&amp;rpt=simage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Кавказ в творчестве      А.С.Пушкина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00298" y="3429000"/>
            <a:ext cx="4714908" cy="2428892"/>
          </a:xfrm>
        </p:spPr>
        <p:txBody>
          <a:bodyPr/>
          <a:lstStyle/>
          <a:p>
            <a:pPr algn="ctr"/>
            <a:r>
              <a:rPr lang="ru-RU" dirty="0" smtClean="0"/>
              <a:t>МОУ «СОШ №3»</a:t>
            </a:r>
          </a:p>
          <a:p>
            <a:pPr algn="ctr"/>
            <a:r>
              <a:rPr lang="ru-RU" dirty="0" smtClean="0"/>
              <a:t>г.Тырныауза</a:t>
            </a:r>
          </a:p>
          <a:p>
            <a:pPr algn="ctr"/>
            <a:r>
              <a:rPr lang="ru-RU" dirty="0" smtClean="0"/>
              <a:t>Эльбрусского района КБР</a:t>
            </a:r>
          </a:p>
          <a:p>
            <a:pPr algn="ctr"/>
            <a:r>
              <a:rPr lang="ru-RU" dirty="0" smtClean="0"/>
              <a:t>Блинова Лариса Анатольевна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Картинка 118 из 1511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214290"/>
            <a:ext cx="3214710" cy="269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://im0-tub.yandex.net/i?id=36618565-06-72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 rot="1320000">
            <a:off x="4655772" y="746577"/>
            <a:ext cx="3429024" cy="302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Содержимое 4" descr="http://im2-tub.yandex.net/i?id=329426937-09-72">
            <a:hlinkClick r:id="rId4"/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286256"/>
            <a:ext cx="285752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000100" y="3000372"/>
            <a:ext cx="5857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Кобылица молодая,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Честь кавказского тавра,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 ты мчишься, удалая?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тебе пришла пора;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косись пугливым оком,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Ног на воздух не мечи,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поле гладком и широком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Своенравно не скачи.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Говоря "о бурных днях Кавказа", А. С. Пушкин прославлял А. П. Ермолова, героя Отечественной войны 1812 г., в то время наместника русского царя на Кавказе. Ермолов избрал политику истребления: по его приказу сжигались целые аулы, уничтожались поля, вырубались леса и сады, жестоко преследовались жители Кавказа. "Смирись, Кавказ: идет Ермолов!"</a:t>
            </a:r>
            <a:br>
              <a:rPr lang="ru-RU" dirty="0"/>
            </a:br>
            <a:endParaRPr lang="ru-RU" dirty="0" smtClean="0"/>
          </a:p>
          <a:p>
            <a:endParaRPr lang="ru-RU" dirty="0"/>
          </a:p>
          <a:p>
            <a:r>
              <a:rPr lang="ru-RU" sz="3800" dirty="0" smtClean="0"/>
              <a:t>Но </a:t>
            </a:r>
            <a:r>
              <a:rPr lang="ru-RU" sz="3800" dirty="0"/>
              <a:t>Кавказ подчинился не Ермолову. Он "смирился" перед просвещенной Россией - Россией А.С. Пушкина и Л.Н. Толстого.</a:t>
            </a:r>
            <a:br>
              <a:rPr lang="ru-RU" sz="3800" dirty="0"/>
            </a:br>
            <a:endParaRPr lang="ru-RU" sz="3800" dirty="0"/>
          </a:p>
        </p:txBody>
      </p:sp>
      <p:pic>
        <p:nvPicPr>
          <p:cNvPr id="5" name="Содержимое 4" descr="http://im8-tub.yandex.net/i?id=212566912-02-72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66"/>
            <a:ext cx="397192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2400" i="1" dirty="0"/>
              <a:t>В свое святилище глухое</a:t>
            </a:r>
            <a:br>
              <a:rPr lang="ru-RU" sz="2400" i="1" dirty="0"/>
            </a:br>
            <a:r>
              <a:rPr lang="ru-RU" sz="2400" i="1" dirty="0"/>
              <a:t>Ты принимал меня не раз.</a:t>
            </a:r>
            <a:br>
              <a:rPr lang="ru-RU" sz="2400" i="1" dirty="0"/>
            </a:br>
            <a:r>
              <a:rPr lang="ru-RU" sz="2400" i="1" dirty="0"/>
              <a:t>В тебя влюблен я был безумно.</a:t>
            </a:r>
            <a:br>
              <a:rPr lang="ru-RU" sz="2400" i="1" dirty="0"/>
            </a:br>
            <a:r>
              <a:rPr lang="ru-RU" sz="2400" i="1" dirty="0"/>
              <a:t>Меня приветствовал ты шумно...</a:t>
            </a:r>
            <a:br>
              <a:rPr lang="ru-RU" sz="2400" i="1" dirty="0"/>
            </a:br>
            <a:endParaRPr lang="ru-RU" sz="2400" i="1" dirty="0"/>
          </a:p>
        </p:txBody>
      </p:sp>
      <p:pic>
        <p:nvPicPr>
          <p:cNvPr id="5" name="Содержимое 4" descr="http://im7-tub.yandex.net/i?id=122712858-17-72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428728" y="2214554"/>
            <a:ext cx="6286544" cy="391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/>
              <a:t>         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ртинка 39 из 1511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14282" y="428604"/>
            <a:ext cx="442915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txBody>
          <a:bodyPr>
            <a:normAutofit fontScale="92500"/>
          </a:bodyPr>
          <a:lstStyle/>
          <a:p>
            <a:r>
              <a:rPr lang="ru-RU" dirty="0"/>
              <a:t>Кобылица молодая,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Честь кавказского тавра,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 ты мчишься, удалая?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тебе пришла пора;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косись пугливым оком,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Ног на воздух не мечи,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поле гладком и широком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Своенравно не скачи.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Погоди; тебя заставлю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Я смириться подо мной: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мерный круг твой бег направлю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Укороченной уздой.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im6-tub.yandex.net/i?id=143110143-52-72"/>
          <p:cNvPicPr>
            <a:picLocks noGrp="1"/>
          </p:cNvPicPr>
          <p:nvPr>
            <p:ph type="pic" idx="1"/>
          </p:nvPr>
        </p:nvPicPr>
        <p:blipFill>
          <a:blip r:embed="rId2"/>
          <a:srcRect l="4667" r="4667"/>
          <a:stretch>
            <a:fillRect/>
          </a:stretch>
        </p:blipFill>
        <p:spPr bwMode="auto">
          <a:xfrm>
            <a:off x="2500298" y="285728"/>
            <a:ext cx="3849696" cy="331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857628"/>
            <a:ext cx="5486400" cy="2314572"/>
          </a:xfrm>
        </p:spPr>
        <p:txBody>
          <a:bodyPr>
            <a:normAutofit/>
          </a:bodyPr>
          <a:lstStyle/>
          <a:p>
            <a:r>
              <a:rPr lang="ru-RU" sz="2000" dirty="0"/>
              <a:t>Я видел Азии бесплодные пределы,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Кавказа дальний край, долины </a:t>
            </a:r>
            <a:r>
              <a:rPr lang="ru-RU" sz="2000" dirty="0" err="1"/>
              <a:t>обгорелы</a:t>
            </a:r>
            <a:r>
              <a:rPr lang="ru-RU" sz="2000" dirty="0"/>
              <a:t>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Жилище дикое черкесских табунов,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Подкумка</a:t>
            </a:r>
            <a:r>
              <a:rPr lang="ru-RU" sz="2000" dirty="0"/>
              <a:t> знойный брег, пустынные вершины.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Обвитые венцом летучих облаков, </a:t>
            </a:r>
            <a:endParaRPr lang="ru-RU" sz="2000" dirty="0" smtClean="0"/>
          </a:p>
          <a:p>
            <a:r>
              <a:rPr lang="ru-RU" sz="2000" dirty="0" smtClean="0"/>
              <a:t>И </a:t>
            </a:r>
            <a:r>
              <a:rPr lang="ru-RU" sz="2000" dirty="0" err="1"/>
              <a:t>закубанские</a:t>
            </a:r>
            <a:r>
              <a:rPr lang="ru-RU" sz="2000" dirty="0"/>
              <a:t> равнины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000108"/>
            <a:ext cx="4041775" cy="5214973"/>
          </a:xfrm>
        </p:spPr>
        <p:txBody>
          <a:bodyPr>
            <a:normAutofit/>
          </a:bodyPr>
          <a:lstStyle/>
          <a:p>
            <a:r>
              <a:rPr lang="ru-RU" dirty="0"/>
              <a:t>В реке бежит гремящий вал,</a:t>
            </a:r>
          </a:p>
          <a:p>
            <a:r>
              <a:rPr lang="ru-RU" dirty="0"/>
              <a:t>В горах безмолвие ночное,</a:t>
            </a:r>
          </a:p>
          <a:p>
            <a:r>
              <a:rPr lang="ru-RU" dirty="0"/>
              <a:t>Казак усталый задремал,</a:t>
            </a:r>
          </a:p>
          <a:p>
            <a:r>
              <a:rPr lang="ru-RU" dirty="0"/>
              <a:t>Склоняясь на </a:t>
            </a:r>
            <a:r>
              <a:rPr lang="ru-RU" dirty="0" err="1"/>
              <a:t>копие</a:t>
            </a:r>
            <a:r>
              <a:rPr lang="ru-RU" dirty="0"/>
              <a:t> стальное,</a:t>
            </a:r>
          </a:p>
          <a:p>
            <a:r>
              <a:rPr lang="ru-RU" dirty="0"/>
              <a:t>Не спи, казак, во тьме ночной</a:t>
            </a:r>
          </a:p>
          <a:p>
            <a:r>
              <a:rPr lang="ru-RU" dirty="0"/>
              <a:t>Чеченец ходит за рекой.</a:t>
            </a:r>
          </a:p>
          <a:p>
            <a:endParaRPr lang="ru-RU" dirty="0"/>
          </a:p>
        </p:txBody>
      </p:sp>
      <p:pic>
        <p:nvPicPr>
          <p:cNvPr id="7" name="Содержимое 6" descr="http://im4-tub.yandex.net/i?id=110209426-32-72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414340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b="1" dirty="0"/>
          </a:p>
          <a:p>
            <a:pPr lvl="6"/>
            <a:endParaRPr lang="ru-RU" sz="1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500174"/>
            <a:ext cx="4040188" cy="4625989"/>
          </a:xfrm>
        </p:spPr>
        <p:txBody>
          <a:bodyPr>
            <a:normAutofit/>
          </a:bodyPr>
          <a:lstStyle/>
          <a:p>
            <a:r>
              <a:rPr lang="ru-RU" dirty="0"/>
              <a:t>Кавказ подо мною. Один в вышине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Стою над снегами у края стремнины;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Орел, с отдаленной поднявшись вершины,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Парит неподвижно со мной наравне.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Отселе я вижу потоков рожденье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первое грозных обвалов движенье.</a:t>
            </a:r>
          </a:p>
        </p:txBody>
      </p:sp>
      <p:pic>
        <p:nvPicPr>
          <p:cNvPr id="7" name="Содержимое 6" descr="http://im3-tub.yandex.net/i?id=23920884-23-72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14290"/>
            <a:ext cx="3971925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http://im6-tub.yandex.net/i?id=84345501-07-72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421484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357166"/>
            <a:ext cx="4041775" cy="5768997"/>
          </a:xfrm>
        </p:spPr>
        <p:txBody>
          <a:bodyPr>
            <a:normAutofit/>
          </a:bodyPr>
          <a:lstStyle/>
          <a:p>
            <a:r>
              <a:rPr lang="ru-RU" dirty="0"/>
              <a:t>Здесь тучи смиренно идут подо мной;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Сквозь них, низвергаясь, шумят водопады;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Под ними утесов нагие громады;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Там ниже мох тощий, кустарник сухой;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там уже рощи, зеленые сени,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Где птицы щебечут, где скачут олени.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900486" cy="5840435"/>
          </a:xfrm>
        </p:spPr>
        <p:txBody>
          <a:bodyPr/>
          <a:lstStyle/>
          <a:p>
            <a:r>
              <a:rPr lang="ru-RU" sz="2400" dirty="0"/>
              <a:t>А там уж и люди гнездятся в горах,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ползают овцы по злачным стремнинам,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пастырь нисходит к веселым долинам,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Где мчится </a:t>
            </a:r>
            <a:r>
              <a:rPr lang="ru-RU" sz="2400" dirty="0" err="1"/>
              <a:t>Арагва</a:t>
            </a:r>
            <a:r>
              <a:rPr lang="ru-RU" sz="2400" dirty="0"/>
              <a:t> в тенистых брегах,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нищий наездник таится в ущелье,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Где Терек играет в свирепом веселье</a:t>
            </a:r>
            <a:r>
              <a:rPr lang="ru-RU" dirty="0"/>
              <a:t>;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im2-tub.yandex.net/i?id=361580235-46-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85728"/>
            <a:ext cx="414340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428604"/>
            <a:ext cx="3008313" cy="5697559"/>
          </a:xfrm>
        </p:spPr>
        <p:txBody>
          <a:bodyPr>
            <a:normAutofit/>
          </a:bodyPr>
          <a:lstStyle/>
          <a:p>
            <a:r>
              <a:rPr lang="ru-RU" sz="2400" dirty="0"/>
              <a:t>Играет и воет, как зверь молодой,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Завидевший пищу из клетки железной;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бьется о берег в вражде бесполезной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лижет утесы голодной волной...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Вотще! нет ни пищи ему, ни отрады: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Теснят его грозно немые громады.</a:t>
            </a:r>
          </a:p>
        </p:txBody>
      </p:sp>
      <p:pic>
        <p:nvPicPr>
          <p:cNvPr id="8" name="Содержимое 7" descr="http://im8-tub.yandex.net/i?id=67525376-32-72"/>
          <p:cNvPicPr>
            <a:picLocks noGrp="1"/>
          </p:cNvPicPr>
          <p:nvPr>
            <p:ph sz="half" idx="1"/>
          </p:nvPr>
        </p:nvPicPr>
        <p:blipFill>
          <a:blip r:embed="rId2"/>
          <a:srcRect l="3438" r="3517"/>
          <a:stretch>
            <a:fillRect/>
          </a:stretch>
        </p:blipFill>
        <p:spPr bwMode="auto">
          <a:xfrm>
            <a:off x="4162126" y="428604"/>
            <a:ext cx="4358977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m8-tub.yandex.net/i?id=61097068-27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571480"/>
            <a:ext cx="414340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Пребывание А.С. Пушкина на Кавказе в 20-е годы 19 века оставило важный след и в истории русской литературы, и в общественном сознании. Среди пушкинских произведений кавказского цикла – стихотворения и поэмы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m2-tub.yandex.net/i?id=126942573-06-72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 rot="-840000">
            <a:off x="600793" y="765114"/>
            <a:ext cx="4043362" cy="546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85728"/>
            <a:ext cx="4041775" cy="5840435"/>
          </a:xfrm>
        </p:spPr>
        <p:txBody>
          <a:bodyPr/>
          <a:lstStyle/>
          <a:p>
            <a:r>
              <a:rPr lang="ru-RU" dirty="0" smtClean="0"/>
              <a:t>Белинский заново </a:t>
            </a:r>
            <a:r>
              <a:rPr lang="ru-RU" dirty="0"/>
              <a:t>открыл для себя "Кавказского пленника" именно в Пятигорске. Летом 1837 года он писал отсюда К.С.Аксакову: "Часто читаю Пушкина, которого имею при себе всего, до последней строчки. "Кавказский пленник" его здесь, на Кавказе, получает новое </a:t>
            </a:r>
            <a:r>
              <a:rPr lang="ru-RU" dirty="0" smtClean="0"/>
              <a:t>значение…"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7676" cy="4583122"/>
          </a:xfrm>
        </p:spPr>
        <p:txBody>
          <a:bodyPr>
            <a:noAutofit/>
          </a:bodyPr>
          <a:lstStyle/>
          <a:p>
            <a:r>
              <a:rPr lang="ru-RU" sz="2000" dirty="0"/>
              <a:t>Во время оное былое!..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В те дни ты знал меня, Кавказ,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В свое святилище глухое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Ты призывал меня не раз.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В тебя влюблен я был безумно.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Меня приветствовал ты шумно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Могучим гласом бурь своих.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Я слышал рев ручьев твоих,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И снеговых обвалов грохот.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И клик орлов, и пенье дев,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И Терека свирепый рев,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И эха </a:t>
            </a:r>
            <a:r>
              <a:rPr lang="ru-RU" sz="2000" dirty="0" err="1"/>
              <a:t>дальнозвучный</a:t>
            </a:r>
            <a:r>
              <a:rPr lang="ru-RU" sz="2000" dirty="0"/>
              <a:t> хохот,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И зрел я, слабый твой певец,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Казбека царственный венец</a:t>
            </a:r>
            <a:r>
              <a:rPr lang="ru-RU" sz="1200" dirty="0"/>
              <a:t>.</a:t>
            </a:r>
          </a:p>
        </p:txBody>
      </p:sp>
      <p:pic>
        <p:nvPicPr>
          <p:cNvPr id="9" name="Содержимое 8" descr="Картинка 0 из 1511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2571744"/>
            <a:ext cx="4038600" cy="270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Не пой, красавица, при мне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>Ты песен Грузии печальной: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>Напоминают мне </a:t>
            </a:r>
            <a:r>
              <a:rPr lang="ru-RU" sz="2700" dirty="0" err="1" smtClean="0"/>
              <a:t>оне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Другую </a:t>
            </a:r>
            <a:r>
              <a:rPr lang="ru-RU" sz="2700" dirty="0"/>
              <a:t>жизнь и берег </a:t>
            </a:r>
            <a:r>
              <a:rPr lang="ru-RU" sz="2700" dirty="0" err="1"/>
              <a:t>дальный</a:t>
            </a:r>
            <a:r>
              <a:rPr lang="ru-RU" dirty="0"/>
              <a:t>.</a:t>
            </a:r>
          </a:p>
        </p:txBody>
      </p:sp>
      <p:pic>
        <p:nvPicPr>
          <p:cNvPr id="4" name="Содержимое 3" descr="http://im5-tub.yandex.net/i?id=319433465-65-7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04935" y="2285992"/>
            <a:ext cx="5067263" cy="402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im6-tub.yandex.net/i?id=31620210-32-72"/>
          <p:cNvPicPr>
            <a:picLocks noGrp="1"/>
          </p:cNvPicPr>
          <p:nvPr>
            <p:ph type="pic" idx="1"/>
          </p:nvPr>
        </p:nvPicPr>
        <p:blipFill>
          <a:blip r:embed="rId2"/>
          <a:srcRect l="222" r="222"/>
          <a:stretch>
            <a:fillRect/>
          </a:stretch>
        </p:blipFill>
        <p:spPr bwMode="auto">
          <a:xfrm>
            <a:off x="4214810" y="285728"/>
            <a:ext cx="4349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3643314"/>
            <a:ext cx="3357586" cy="2528886"/>
          </a:xfrm>
        </p:spPr>
        <p:txBody>
          <a:bodyPr>
            <a:noAutofit/>
          </a:bodyPr>
          <a:lstStyle/>
          <a:p>
            <a:r>
              <a:rPr lang="ru-RU" sz="2000" dirty="0"/>
              <a:t>Далече от брегов Невы,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Теперь я вижу пред собою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Кавказа гордые главы.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Над их вершинами крутыми,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На скате каменных стремнин,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Питаюсь чувствами немыми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И чудной прелестью картин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Природы дикой и угрюмой;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im5-tub.yandex.net/i?id=140287255-07-72"/>
          <p:cNvPicPr>
            <a:picLocks noGrp="1"/>
          </p:cNvPicPr>
          <p:nvPr>
            <p:ph type="pic" idx="1"/>
          </p:nvPr>
        </p:nvPicPr>
        <p:blipFill>
          <a:blip r:embed="rId2"/>
          <a:srcRect l="3846" r="3846"/>
          <a:stretch>
            <a:fillRect/>
          </a:stretch>
        </p:blipFill>
        <p:spPr bwMode="auto">
          <a:xfrm>
            <a:off x="1357290" y="714356"/>
            <a:ext cx="5486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4857760"/>
            <a:ext cx="5286412" cy="164307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…</a:t>
            </a:r>
            <a:r>
              <a:rPr lang="ru-RU" sz="2600" dirty="0"/>
              <a:t>Кавказ,</a:t>
            </a:r>
            <a:br>
              <a:rPr lang="ru-RU" sz="2600" dirty="0"/>
            </a:br>
            <a:r>
              <a:rPr lang="ru-RU" sz="2600" dirty="0" smtClean="0"/>
              <a:t>Где </a:t>
            </a:r>
            <a:r>
              <a:rPr lang="ru-RU" sz="2600" dirty="0"/>
              <a:t>пасмурный </a:t>
            </a:r>
            <a:r>
              <a:rPr lang="ru-RU" sz="2600" dirty="0" err="1"/>
              <a:t>Бешту</a:t>
            </a:r>
            <a:r>
              <a:rPr lang="ru-RU" sz="2600" dirty="0"/>
              <a:t>, пустынник величавый,</a:t>
            </a:r>
            <a:br>
              <a:rPr lang="ru-RU" sz="2600" dirty="0"/>
            </a:br>
            <a:r>
              <a:rPr lang="ru-RU" sz="2600" dirty="0" smtClean="0"/>
              <a:t>Аулов </a:t>
            </a:r>
            <a:r>
              <a:rPr lang="ru-RU" sz="2600" dirty="0"/>
              <a:t>и полей властитель пятиглавый,</a:t>
            </a:r>
            <a:br>
              <a:rPr lang="ru-RU" sz="2600" dirty="0"/>
            </a:br>
            <a:r>
              <a:rPr lang="ru-RU" sz="2600" dirty="0"/>
              <a:t>Был новый для меня Парнас.</a:t>
            </a:r>
            <a:br>
              <a:rPr lang="ru-RU" sz="2600" dirty="0"/>
            </a:br>
            <a:endParaRPr lang="ru-RU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im3-tub.yandex.net/i?id=109221336-63-72"/>
          <p:cNvPicPr>
            <a:picLocks noGrp="1"/>
          </p:cNvPicPr>
          <p:nvPr>
            <p:ph type="pic" idx="1"/>
          </p:nvPr>
        </p:nvPicPr>
        <p:blipFill>
          <a:blip r:embed="rId2"/>
          <a:srcRect l="13556" r="13556"/>
          <a:stretch>
            <a:fillRect/>
          </a:stretch>
        </p:blipFill>
        <p:spPr bwMode="auto">
          <a:xfrm>
            <a:off x="642910" y="285728"/>
            <a:ext cx="4849828" cy="372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4942" y="4071942"/>
            <a:ext cx="3214710" cy="2428892"/>
          </a:xfrm>
        </p:spPr>
        <p:txBody>
          <a:bodyPr>
            <a:noAutofit/>
          </a:bodyPr>
          <a:lstStyle/>
          <a:p>
            <a:r>
              <a:rPr lang="ru-RU" sz="1600" dirty="0"/>
              <a:t>Забытый светом и молвою,</a:t>
            </a:r>
            <a:br>
              <a:rPr lang="ru-RU" sz="1600" dirty="0"/>
            </a:br>
            <a:r>
              <a:rPr lang="ru-RU" sz="1600" dirty="0"/>
              <a:t>Далече от брегов Невы,</a:t>
            </a:r>
            <a:br>
              <a:rPr lang="ru-RU" sz="1600" dirty="0"/>
            </a:br>
            <a:r>
              <a:rPr lang="ru-RU" sz="1600" dirty="0"/>
              <a:t>Теперь я вижу пред собою</a:t>
            </a:r>
            <a:br>
              <a:rPr lang="ru-RU" sz="1600" dirty="0"/>
            </a:br>
            <a:r>
              <a:rPr lang="ru-RU" sz="1600" dirty="0"/>
              <a:t>Кавказа гордые главы.</a:t>
            </a:r>
            <a:br>
              <a:rPr lang="ru-RU" sz="1600" dirty="0"/>
            </a:br>
            <a:r>
              <a:rPr lang="ru-RU" sz="1600" dirty="0"/>
              <a:t>Над их вершинами крутыми,</a:t>
            </a:r>
            <a:br>
              <a:rPr lang="ru-RU" sz="1600" dirty="0"/>
            </a:br>
            <a:r>
              <a:rPr lang="ru-RU" sz="1600" dirty="0"/>
              <a:t>На скате каменных стремнин,</a:t>
            </a:r>
            <a:br>
              <a:rPr lang="ru-RU" sz="1600" dirty="0"/>
            </a:br>
            <a:r>
              <a:rPr lang="ru-RU" sz="1600" dirty="0"/>
              <a:t>Питаюсь чувствами немыми</a:t>
            </a:r>
            <a:br>
              <a:rPr lang="ru-RU" sz="1600" dirty="0"/>
            </a:br>
            <a:r>
              <a:rPr lang="ru-RU" sz="1600" dirty="0"/>
              <a:t>И чудной прелестью картин</a:t>
            </a:r>
            <a:br>
              <a:rPr lang="ru-RU" sz="1600" dirty="0"/>
            </a:br>
            <a:r>
              <a:rPr lang="ru-RU" sz="1600" dirty="0"/>
              <a:t>Природы дикой и угрюмой…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500042"/>
            <a:ext cx="3971924" cy="562612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000" dirty="0" smtClean="0"/>
              <a:t>Увидев </a:t>
            </a:r>
            <a:r>
              <a:rPr lang="ru-RU" sz="2000" dirty="0"/>
              <a:t>своими глазами, как жители станицы, а это были в основном женщины, загоняют до захода солнца в ворота свою живность и куда сами спешат укрыться, Пушкин позже напишет:</a:t>
            </a:r>
          </a:p>
          <a:p>
            <a:endParaRPr lang="ru-RU" sz="2000" dirty="0" smtClean="0"/>
          </a:p>
          <a:p>
            <a:r>
              <a:rPr lang="ru-RU" sz="2000" dirty="0" smtClean="0"/>
              <a:t>На </a:t>
            </a:r>
            <a:r>
              <a:rPr lang="ru-RU" sz="2000" dirty="0"/>
              <a:t>берегу заветных вод</a:t>
            </a:r>
          </a:p>
          <a:p>
            <a:r>
              <a:rPr lang="ru-RU" sz="2000" dirty="0"/>
              <a:t>Цветут богатые станицы,</a:t>
            </a:r>
          </a:p>
          <a:p>
            <a:r>
              <a:rPr lang="ru-RU" sz="2000" dirty="0"/>
              <a:t>Веселый пляшет хоровод,</a:t>
            </a:r>
          </a:p>
          <a:p>
            <a:r>
              <a:rPr lang="ru-RU" sz="2000" dirty="0"/>
              <a:t>Бегите, русские певицы,</a:t>
            </a:r>
          </a:p>
          <a:p>
            <a:r>
              <a:rPr lang="ru-RU" sz="2000" dirty="0"/>
              <a:t>Спешите, красные, домой:</a:t>
            </a:r>
          </a:p>
          <a:p>
            <a:r>
              <a:rPr lang="ru-RU" sz="2000" dirty="0"/>
              <a:t>Чеченец ходит за рекой.</a:t>
            </a:r>
          </a:p>
          <a:p>
            <a:endParaRPr lang="ru-RU" sz="2000" dirty="0"/>
          </a:p>
        </p:txBody>
      </p:sp>
      <p:pic>
        <p:nvPicPr>
          <p:cNvPr id="8" name="Содержимое 7" descr="http://im0-tub.yandex.net/i?id=360123378-27-72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071545"/>
            <a:ext cx="3786214" cy="414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/>
              <a:t>Все тихо – на Кавказ идет ночная мгла.</a:t>
            </a:r>
            <a:br>
              <a:rPr lang="ru-RU" sz="2400" dirty="0"/>
            </a:br>
            <a:r>
              <a:rPr lang="ru-RU" sz="2400" dirty="0"/>
              <a:t>Мерцают звезды надо мною.</a:t>
            </a:r>
            <a:br>
              <a:rPr lang="ru-RU" sz="2400" dirty="0"/>
            </a:br>
            <a:r>
              <a:rPr lang="ru-RU" sz="2400" dirty="0"/>
              <a:t>Мне грустно и легко, печаль моя светла…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http://im8-tub.yandex.net/i?id=353458726-59-72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14488"/>
            <a:ext cx="35719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im3-tub.yandex.net/i?id=83833819-29-72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400052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40055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Богиня </a:t>
            </a:r>
            <a:r>
              <a:rPr lang="ru-RU" dirty="0"/>
              <a:t>песен </a:t>
            </a:r>
            <a:r>
              <a:rPr lang="ru-RU" dirty="0" smtClean="0"/>
              <a:t>и рассказа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Воспоминания полна,</a:t>
            </a:r>
            <a:br>
              <a:rPr lang="ru-RU" dirty="0"/>
            </a:br>
            <a:r>
              <a:rPr lang="ru-RU" dirty="0"/>
              <a:t>Быть может, повторит она</a:t>
            </a:r>
            <a:br>
              <a:rPr lang="ru-RU" dirty="0"/>
            </a:br>
            <a:r>
              <a:rPr lang="ru-RU" dirty="0"/>
              <a:t>Преданья грозного Кавказа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im0-tub.yandex.net/i?id=125599217-28-72"/>
          <p:cNvPicPr>
            <a:picLocks noGrp="1"/>
          </p:cNvPicPr>
          <p:nvPr>
            <p:ph type="pic" idx="1"/>
          </p:nvPr>
        </p:nvPicPr>
        <p:blipFill>
          <a:blip r:embed="rId2"/>
          <a:srcRect t="221" b="221"/>
          <a:stretch>
            <a:fillRect/>
          </a:stretch>
        </p:blipFill>
        <p:spPr bwMode="auto">
          <a:xfrm>
            <a:off x="928662" y="285728"/>
            <a:ext cx="4635514" cy="387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4429132"/>
            <a:ext cx="6564340" cy="2071702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i="1" dirty="0"/>
              <a:t>От пушкинской поры здесь сохранились лишь горы, "вечные твердыни", да несколько старинных зданий. Но существует след, не подвластный ни времени, ни людскому забвению, – строки пушкинских творений, вдохновленных Кавказом и его воспевающих. Поистине – священный след…</a:t>
            </a:r>
            <a:endParaRPr lang="ru-RU" sz="2800" b="1" dirty="0"/>
          </a:p>
          <a:p>
            <a:endParaRPr lang="ru-RU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464347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</a:t>
            </a:r>
            <a:r>
              <a:rPr lang="ru-RU" sz="2400" dirty="0" smtClean="0"/>
              <a:t>Пушкин </a:t>
            </a:r>
            <a:r>
              <a:rPr lang="ru-RU" sz="2400" dirty="0"/>
              <a:t>был на Кавказе всего два раза – жизнь поэта оказалась короткой. Он восхищался жителями гор – их подвигами и характерами. Он изучал обычаи горцев, их предания, мелодии, </a:t>
            </a:r>
            <a:r>
              <a:rPr lang="ru-RU" sz="2400" dirty="0" smtClean="0"/>
              <a:t>песни.</a:t>
            </a:r>
            <a:endParaRPr lang="en-US" sz="2400" dirty="0" smtClean="0"/>
          </a:p>
          <a:p>
            <a:pPr>
              <a:buNone/>
            </a:pPr>
            <a:r>
              <a:rPr lang="ru-RU" i="1" dirty="0" smtClean="0"/>
              <a:t>В </a:t>
            </a:r>
            <a:r>
              <a:rPr lang="ru-RU" i="1" dirty="0"/>
              <a:t>свое святилище глухое</a:t>
            </a:r>
            <a:endParaRPr lang="ru-RU" dirty="0"/>
          </a:p>
          <a:p>
            <a:pPr>
              <a:buNone/>
            </a:pPr>
            <a:r>
              <a:rPr lang="ru-RU" i="1" dirty="0"/>
              <a:t>Ты принимал меня не раз           </a:t>
            </a:r>
            <a:endParaRPr lang="ru-RU" dirty="0"/>
          </a:p>
          <a:p>
            <a:pPr>
              <a:buNone/>
            </a:pPr>
            <a:r>
              <a:rPr lang="ru-RU" i="1" dirty="0"/>
              <a:t>В тебя влюблен я был безумно.</a:t>
            </a:r>
            <a:endParaRPr lang="ru-RU" dirty="0"/>
          </a:p>
          <a:p>
            <a:pPr>
              <a:buNone/>
            </a:pPr>
            <a:r>
              <a:rPr lang="ru-RU" i="1" dirty="0"/>
              <a:t>Меня приветствовал ты шумно.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Содержимое 4" descr="http://im4-tub.yandex.net/i?id=29579973-57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286380" y="1857364"/>
            <a:ext cx="35719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Пушкин посвятил Кавказу не одно стихотворение, несколько поэм, задумывал большой роман. </a:t>
            </a:r>
            <a:endParaRPr lang="en-US" smtClean="0"/>
          </a:p>
          <a:p>
            <a:r>
              <a:rPr lang="ru-RU" smtClean="0"/>
              <a:t>Его </a:t>
            </a:r>
            <a:r>
              <a:rPr lang="ru-RU" dirty="0"/>
              <a:t>письма</a:t>
            </a:r>
            <a:r>
              <a:rPr lang="ru-RU"/>
              <a:t>, </a:t>
            </a:r>
            <a:r>
              <a:rPr lang="ru-RU" smtClean="0"/>
              <a:t>свидетельствуют </a:t>
            </a:r>
            <a:r>
              <a:rPr lang="ru-RU" dirty="0"/>
              <a:t>о величии Пушкина - он призывал к согласию и миру с Кавказом. Это поэтическое завещание он оставил будущим поэтам. </a:t>
            </a:r>
          </a:p>
        </p:txBody>
      </p:sp>
      <p:pic>
        <p:nvPicPr>
          <p:cNvPr id="5" name="Содержимое 4" descr="http://im0-tub.yandex.net/i?id=360123378-27-72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00174"/>
            <a:ext cx="35719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im8-tub.yandex.net/i?id=117507619-04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407196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Мне </a:t>
            </a:r>
            <a:r>
              <a:rPr lang="ru-RU" b="1" dirty="0"/>
              <a:t>хочется сказать спасибо</a:t>
            </a:r>
            <a:br>
              <a:rPr lang="ru-RU" b="1" dirty="0"/>
            </a:br>
            <a:r>
              <a:rPr lang="ru-RU" b="1" dirty="0"/>
              <a:t>Тебе, поэзии титан,</a:t>
            </a:r>
            <a:br>
              <a:rPr lang="ru-RU" b="1" dirty="0"/>
            </a:br>
            <a:r>
              <a:rPr lang="ru-RU" b="1" dirty="0"/>
              <a:t>Чей свет горит и для крестьян</a:t>
            </a:r>
            <a:br>
              <a:rPr lang="ru-RU" b="1" dirty="0"/>
            </a:br>
            <a:r>
              <a:rPr lang="ru-RU" b="1" dirty="0"/>
              <a:t>Высокогорного Гуниба.</a:t>
            </a:r>
            <a:br>
              <a:rPr lang="ru-RU" b="1" dirty="0"/>
            </a:br>
            <a:r>
              <a:rPr lang="ru-RU" b="1" dirty="0"/>
              <a:t>России светоч и отрада!</a:t>
            </a:r>
            <a:br>
              <a:rPr lang="ru-RU" b="1" dirty="0"/>
            </a:br>
            <a:r>
              <a:rPr lang="ru-RU" b="1" dirty="0"/>
              <a:t>Сыны Кавказа тем горды,</a:t>
            </a:r>
            <a:br>
              <a:rPr lang="ru-RU" b="1" dirty="0"/>
            </a:br>
            <a:r>
              <a:rPr lang="ru-RU" b="1" dirty="0"/>
              <a:t>Что им дано вкушать плоды</a:t>
            </a:r>
            <a:br>
              <a:rPr lang="ru-RU" b="1" dirty="0"/>
            </a:br>
            <a:r>
              <a:rPr lang="ru-RU" b="1" dirty="0"/>
              <a:t>Густого Пушкинского сада.</a:t>
            </a:r>
            <a:br>
              <a:rPr lang="ru-RU" b="1" dirty="0"/>
            </a:br>
            <a:r>
              <a:rPr lang="ru-RU" b="1" dirty="0"/>
              <a:t>Тобой посеянные зерна</a:t>
            </a:r>
            <a:br>
              <a:rPr lang="ru-RU" b="1" dirty="0"/>
            </a:br>
            <a:r>
              <a:rPr lang="ru-RU" b="1" dirty="0"/>
              <a:t>Приют нашли в сердцах людских,</a:t>
            </a:r>
            <a:br>
              <a:rPr lang="ru-RU" b="1" dirty="0"/>
            </a:br>
            <a:r>
              <a:rPr lang="ru-RU" b="1" dirty="0"/>
              <a:t>И вечен твой могучий стих,</a:t>
            </a:r>
            <a:br>
              <a:rPr lang="ru-RU" b="1" dirty="0"/>
            </a:br>
            <a:r>
              <a:rPr lang="ru-RU" b="1" dirty="0"/>
              <a:t>Как памятник нерукотворный</a:t>
            </a:r>
            <a:r>
              <a:rPr lang="ru-RU" b="1" dirty="0" smtClean="0"/>
              <a:t>...</a:t>
            </a:r>
          </a:p>
          <a:p>
            <a:pPr>
              <a:buNone/>
            </a:pPr>
            <a:r>
              <a:rPr lang="ru-RU" b="1" dirty="0" smtClean="0"/>
              <a:t>                                        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/>
              <a:t>                                               </a:t>
            </a:r>
            <a:r>
              <a:rPr lang="ru-RU" b="1" dirty="0" err="1" smtClean="0"/>
              <a:t>Гамзат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im7-tub.yandex.net/i?id=31638407-13-72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28"/>
            <a:ext cx="385765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600" dirty="0" smtClean="0"/>
              <a:t>            </a:t>
            </a:r>
            <a:r>
              <a:rPr lang="ru-RU" sz="8000" dirty="0" smtClean="0"/>
              <a:t>Что </a:t>
            </a:r>
            <a:r>
              <a:rPr lang="ru-RU" sz="8000" dirty="0"/>
              <a:t>касается пушкинских мест на Кавказе, то слово "место" Кавказу мало подходит. Это - континент, держава поэзии. По словам Белинского, Кавказу суждено быть колыбелью русской поэзии. Ключи подлинной русской поэзии от замков Кавказа оказались в руках первого русского поэта - Александра Сергеевича Пушкина. И он неторопливо, как хороший мастер, открыл тайные замки поэзии</a:t>
            </a:r>
            <a:r>
              <a:rPr lang="ru-RU" sz="8000" dirty="0" smtClean="0"/>
              <a:t>.</a:t>
            </a:r>
            <a:endParaRPr lang="en-US" sz="8000" dirty="0" smtClean="0"/>
          </a:p>
          <a:p>
            <a:pPr>
              <a:buNone/>
            </a:pPr>
            <a:r>
              <a:rPr lang="ru-RU" sz="8000" dirty="0" smtClean="0"/>
              <a:t>                                   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 smtClean="0"/>
              <a:t>                                             Р.Гамзатов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429124" y="4000504"/>
            <a:ext cx="4286280" cy="217169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Обычно к поэтам пушкинской плеяды относят поэтов его времени</a:t>
            </a:r>
            <a:r>
              <a:rPr lang="ru-RU" sz="2800" dirty="0" smtClean="0"/>
              <a:t>. </a:t>
            </a:r>
            <a:r>
              <a:rPr lang="ru-RU" sz="2800" dirty="0"/>
              <a:t>Сейчас нет пушкинского времени, есть пушкинская вечность.</a:t>
            </a:r>
            <a:br>
              <a:rPr lang="ru-RU" sz="2800" dirty="0"/>
            </a:br>
            <a:endParaRPr lang="ru-RU" sz="2800" dirty="0"/>
          </a:p>
          <a:p>
            <a:endParaRPr lang="ru-RU" dirty="0"/>
          </a:p>
        </p:txBody>
      </p:sp>
      <p:pic>
        <p:nvPicPr>
          <p:cNvPr id="8" name="Рисунок 7" descr="http://im8-tub.yandex.net/i?id=377519439-30-72"/>
          <p:cNvPicPr>
            <a:picLocks noGrp="1"/>
          </p:cNvPicPr>
          <p:nvPr>
            <p:ph type="pic" idx="1"/>
          </p:nvPr>
        </p:nvPicPr>
        <p:blipFill>
          <a:blip r:embed="rId2"/>
          <a:srcRect t="20000" b="20000"/>
          <a:stretch>
            <a:fillRect/>
          </a:stretch>
        </p:blipFill>
        <p:spPr bwMode="auto">
          <a:xfrm rot="1140000">
            <a:off x="5229887" y="993990"/>
            <a:ext cx="3063878" cy="279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6" descr="http://im3-tub.yandex.net/i?id=52016702-09-72">
            <a:hlinkClick r:id="rId3"/>
          </p:cNvPr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80000">
            <a:off x="969837" y="3121573"/>
            <a:ext cx="27860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артинка 158 из 1511"/>
          <p:cNvPicPr>
            <a:picLocks noGrp="1"/>
          </p:cNvPicPr>
          <p:nvPr>
            <p:ph type="pic" idx="1"/>
          </p:nvPr>
        </p:nvPicPr>
        <p:blipFill>
          <a:blip r:embed="rId5"/>
          <a:srcRect l="5625" r="5625"/>
          <a:stretch>
            <a:fillRect/>
          </a:stretch>
        </p:blipFill>
        <p:spPr bwMode="auto">
          <a:xfrm>
            <a:off x="428596" y="285728"/>
            <a:ext cx="3206754" cy="237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ahoma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ahoma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ahoma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ahoma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ahoma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http://im4-tub.yandex.net/i?id=66853075-60-72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00042"/>
            <a:ext cx="404336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При </a:t>
            </a:r>
            <a:r>
              <a:rPr lang="ru-RU" dirty="0"/>
              <a:t>первом посещении Кавказ стал для Пушкина предметом восхищения.</a:t>
            </a:r>
            <a:br>
              <a:rPr lang="ru-RU" dirty="0"/>
            </a:br>
            <a:r>
              <a:rPr lang="ru-RU" dirty="0"/>
              <a:t>Свидетельство этому - его письмо к брату: "Жалею... что ты со мною вместе не видел великолепную цепь этих гор, ледяные их вершины, которые издали, на ясной заре, кажутся странными облаками, разноцветными и недвижными"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1435100"/>
            <a:ext cx="2828916" cy="4691063"/>
          </a:xfrm>
        </p:spPr>
        <p:txBody>
          <a:bodyPr>
            <a:normAutofit/>
          </a:bodyPr>
          <a:lstStyle/>
          <a:p>
            <a:r>
              <a:rPr lang="ru-RU" sz="2400" dirty="0"/>
              <a:t>Во второй своей поездке Пушкин размышляет о кавказской войне. В его сознании произошли большие изменения. Он уже не пишет: "Смирись, </a:t>
            </a:r>
            <a:r>
              <a:rPr lang="ru-RU" sz="2400" dirty="0" smtClean="0"/>
              <a:t>Кавказ...".</a:t>
            </a:r>
            <a:endParaRPr lang="ru-RU" sz="2400" dirty="0"/>
          </a:p>
        </p:txBody>
      </p:sp>
      <p:pic>
        <p:nvPicPr>
          <p:cNvPr id="5" name="Содержимое 4" descr="http://im0-tub.yandex.net/i?id=255183361-20-72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928669"/>
            <a:ext cx="4071966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Картинка 70 из 151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71802" y="500042"/>
            <a:ext cx="5245906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214282" y="428605"/>
            <a:ext cx="2857520" cy="543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i="1" dirty="0">
              <a:solidFill>
                <a:srgbClr val="3333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Великолепные картины,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Престолы вечные снегов,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Очам казались их вершины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Недвижной цепью облаков,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 их кругу колосс двуглавый,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венце блистая ледяном,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Эльбрус огромный, величавый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Белел на небе голубом.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 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0042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…перед ним уже в туманах</a:t>
            </a:r>
          </a:p>
          <a:p>
            <a:pPr>
              <a:buNone/>
            </a:pPr>
            <a:r>
              <a:rPr lang="ru-RU" dirty="0"/>
              <a:t>Сверкали русские штыки,</a:t>
            </a:r>
          </a:p>
          <a:p>
            <a:pPr>
              <a:buNone/>
            </a:pPr>
            <a:r>
              <a:rPr lang="ru-RU" dirty="0"/>
              <a:t>И окликались на курганах</a:t>
            </a:r>
          </a:p>
          <a:p>
            <a:pPr>
              <a:buNone/>
            </a:pPr>
            <a:r>
              <a:rPr lang="ru-RU" dirty="0"/>
              <a:t>Сторожевые казаки.</a:t>
            </a:r>
          </a:p>
          <a:p>
            <a:endParaRPr lang="ru-RU" dirty="0"/>
          </a:p>
        </p:txBody>
      </p:sp>
      <p:pic>
        <p:nvPicPr>
          <p:cNvPr id="5" name="Содержимое 4" descr="http://im2-tub.yandex.net/i?id=71981750-35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 rot="-1020000">
            <a:off x="3783289" y="1253671"/>
            <a:ext cx="482918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im8-tub.yandex.net/i?id=324255511-47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42984"/>
            <a:ext cx="264320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0298" y="571480"/>
            <a:ext cx="3143272" cy="555468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Работая над "Пленником", Пушкин не раз возвращался мыслью к тем дням, что он провел среди "природы дикой и угрюмой", и перо его выводило на полях рукописи то дорогой сердцу профиль, то очертания крутых каменистых склонов Бештау.</a:t>
            </a:r>
          </a:p>
        </p:txBody>
      </p:sp>
      <p:pic>
        <p:nvPicPr>
          <p:cNvPr id="7" name="Содержимое 4" descr="http://im7-tub.yandex.net/i?id=162532646-61-72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320000">
            <a:off x="5936774" y="3306960"/>
            <a:ext cx="2714643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4" descr="http://im8-tub.yandex.net/i?id=116185326-70-72">
            <a:hlinkClick r:id="rId5"/>
          </p:cNvPr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214290"/>
            <a:ext cx="250033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000108"/>
            <a:ext cx="4040188" cy="51260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/>
              <a:t>«…Но европейца все вниманье, </a:t>
            </a:r>
          </a:p>
          <a:p>
            <a:pPr>
              <a:buNone/>
            </a:pPr>
            <a:r>
              <a:rPr lang="ru-RU" sz="2800" dirty="0"/>
              <a:t>Народ сей чудный привлекал.</a:t>
            </a:r>
          </a:p>
          <a:p>
            <a:pPr>
              <a:buNone/>
            </a:pPr>
            <a:r>
              <a:rPr lang="ru-RU" sz="2800" dirty="0"/>
              <a:t>Меж горцев пленник наблюдал</a:t>
            </a:r>
          </a:p>
          <a:p>
            <a:pPr>
              <a:buNone/>
            </a:pPr>
            <a:r>
              <a:rPr lang="ru-RU" sz="2800" dirty="0" smtClean="0"/>
              <a:t>Их </a:t>
            </a:r>
            <a:r>
              <a:rPr lang="ru-RU" sz="2800" dirty="0"/>
              <a:t>веру, нравы, воспитанье,</a:t>
            </a:r>
          </a:p>
          <a:p>
            <a:pPr>
              <a:buNone/>
            </a:pPr>
            <a:r>
              <a:rPr lang="ru-RU" sz="2800" dirty="0"/>
              <a:t>Любил их жизни простоту,</a:t>
            </a:r>
          </a:p>
          <a:p>
            <a:pPr>
              <a:buNone/>
            </a:pPr>
            <a:r>
              <a:rPr lang="ru-RU" sz="2800" dirty="0"/>
              <a:t>Гостеприимство, жажду брани, </a:t>
            </a:r>
          </a:p>
          <a:p>
            <a:pPr>
              <a:buNone/>
            </a:pPr>
            <a:r>
              <a:rPr lang="ru-RU" sz="2800" dirty="0"/>
              <a:t>Движений вольных быстроту,</a:t>
            </a:r>
          </a:p>
          <a:p>
            <a:pPr>
              <a:buNone/>
            </a:pPr>
            <a:r>
              <a:rPr lang="ru-RU" sz="2800" dirty="0"/>
              <a:t>И легкость ног, и силу длани...»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sz="2200" dirty="0" smtClean="0"/>
              <a:t>А.С</a:t>
            </a:r>
            <a:r>
              <a:rPr lang="ru-RU" sz="2200" dirty="0"/>
              <a:t>. Пушкин «Кавказский пленник</a:t>
            </a:r>
          </a:p>
        </p:txBody>
      </p:sp>
      <p:pic>
        <p:nvPicPr>
          <p:cNvPr id="7" name="Содержимое 6" descr="Картинка 108 из 1511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488"/>
            <a:ext cx="390048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758</Words>
  <Application>Microsoft Office PowerPoint</Application>
  <PresentationFormat>Экран (4:3)</PresentationFormat>
  <Paragraphs>93</Paragraphs>
  <Slides>33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Тема Office</vt:lpstr>
      <vt:lpstr>Апекс</vt:lpstr>
      <vt:lpstr>Кавказ в творчестве      А.С.Пушкина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 свое святилище глухое Ты принимал меня не раз. В тебя влюблен я был безумно. Меня приветствовал ты шумно...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Во время оное былое!.. В те дни ты знал меня, Кавказ, В свое святилище глухое Ты призывал меня не раз. В тебя влюблен я был безумно. Меня приветствовал ты шумно Могучим гласом бурь своих. Я слышал рев ручьев твоих, И снеговых обвалов грохот. И клик орлов, и пенье дев, И Терека свирепый рев, И эха дальнозвучный хохот, И зрел я, слабый твой певец, Казбека царственный венец.</vt:lpstr>
      <vt:lpstr>Не пой, красавица, при мне Ты песен Грузии печальной: Напоминают мне оне Другую жизнь и берег дальный.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18</cp:revision>
  <dcterms:created xsi:type="dcterms:W3CDTF">2012-11-22T15:36:44Z</dcterms:created>
  <dcterms:modified xsi:type="dcterms:W3CDTF">2012-11-23T19:12:11Z</dcterms:modified>
</cp:coreProperties>
</file>