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57" r:id="rId8"/>
    <p:sldId id="258" r:id="rId9"/>
    <p:sldId id="272" r:id="rId10"/>
    <p:sldId id="273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5" r:id="rId23"/>
    <p:sldId id="270" r:id="rId24"/>
    <p:sldId id="271" r:id="rId25"/>
    <p:sldId id="274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E2516-96DD-45A0-8A3C-B6669B4CE50D}" type="doc">
      <dgm:prSet loTypeId="urn:microsoft.com/office/officeart/2005/8/layout/vList3" loCatId="list" qsTypeId="urn:microsoft.com/office/officeart/2005/8/quickstyle/3d2" qsCatId="3D" csTypeId="urn:microsoft.com/office/officeart/2005/8/colors/accent2_5" csCatId="accent2" phldr="1"/>
      <dgm:spPr/>
    </dgm:pt>
    <dgm:pt modelId="{D8285ED3-AD30-4952-A0E7-3A68ECBB9CE3}">
      <dgm:prSet phldrT="[Текст]"/>
      <dgm:spPr/>
      <dgm:t>
        <a:bodyPr/>
        <a:lstStyle/>
        <a:p>
          <a:r>
            <a:rPr lang="ru-RU" b="1" dirty="0" smtClean="0"/>
            <a:t>личностные</a:t>
          </a:r>
          <a:endParaRPr lang="ru-RU" b="1" dirty="0"/>
        </a:p>
      </dgm:t>
    </dgm:pt>
    <dgm:pt modelId="{3A223F7F-9047-451F-892A-516C2DC7C470}" type="parTrans" cxnId="{5B89B3C3-B9AE-488D-A21D-A6D30EBFE8D8}">
      <dgm:prSet/>
      <dgm:spPr/>
      <dgm:t>
        <a:bodyPr/>
        <a:lstStyle/>
        <a:p>
          <a:endParaRPr lang="ru-RU"/>
        </a:p>
      </dgm:t>
    </dgm:pt>
    <dgm:pt modelId="{356A4719-D200-4A8A-B54F-A1551054C3BE}" type="sibTrans" cxnId="{5B89B3C3-B9AE-488D-A21D-A6D30EBFE8D8}">
      <dgm:prSet/>
      <dgm:spPr/>
      <dgm:t>
        <a:bodyPr/>
        <a:lstStyle/>
        <a:p>
          <a:endParaRPr lang="ru-RU"/>
        </a:p>
      </dgm:t>
    </dgm:pt>
    <dgm:pt modelId="{149FED15-3DF2-47F4-802B-AFFE125A46C6}">
      <dgm:prSet phldrT="[Текст]"/>
      <dgm:spPr/>
      <dgm:t>
        <a:bodyPr/>
        <a:lstStyle/>
        <a:p>
          <a:r>
            <a:rPr lang="ru-RU" b="1" dirty="0" smtClean="0"/>
            <a:t>регулятивные</a:t>
          </a:r>
          <a:endParaRPr lang="ru-RU" b="1" dirty="0"/>
        </a:p>
      </dgm:t>
    </dgm:pt>
    <dgm:pt modelId="{30240FA7-396E-45CB-A188-593B8C562AF9}" type="parTrans" cxnId="{4A0719E1-1B87-44FD-8DE8-A13D13ABF1A0}">
      <dgm:prSet/>
      <dgm:spPr/>
      <dgm:t>
        <a:bodyPr/>
        <a:lstStyle/>
        <a:p>
          <a:endParaRPr lang="ru-RU"/>
        </a:p>
      </dgm:t>
    </dgm:pt>
    <dgm:pt modelId="{311D50E2-9669-4DBC-AD8E-657612085FAD}" type="sibTrans" cxnId="{4A0719E1-1B87-44FD-8DE8-A13D13ABF1A0}">
      <dgm:prSet/>
      <dgm:spPr/>
      <dgm:t>
        <a:bodyPr/>
        <a:lstStyle/>
        <a:p>
          <a:endParaRPr lang="ru-RU"/>
        </a:p>
      </dgm:t>
    </dgm:pt>
    <dgm:pt modelId="{3A4D2FFC-DE4E-4439-AD08-C7B6132CA40D}">
      <dgm:prSet phldrT="[Текст]"/>
      <dgm:spPr/>
      <dgm:t>
        <a:bodyPr/>
        <a:lstStyle/>
        <a:p>
          <a:r>
            <a:rPr lang="ru-RU" b="1" dirty="0" smtClean="0"/>
            <a:t>познавательные</a:t>
          </a:r>
          <a:endParaRPr lang="ru-RU" b="1" dirty="0"/>
        </a:p>
      </dgm:t>
    </dgm:pt>
    <dgm:pt modelId="{CFB71AB1-A98E-4FB3-ACF2-F78FD8541EDB}" type="parTrans" cxnId="{894F79BE-A826-46CA-B709-62E91C5B894E}">
      <dgm:prSet/>
      <dgm:spPr/>
      <dgm:t>
        <a:bodyPr/>
        <a:lstStyle/>
        <a:p>
          <a:endParaRPr lang="ru-RU"/>
        </a:p>
      </dgm:t>
    </dgm:pt>
    <dgm:pt modelId="{1BEE5AAB-46D3-4989-8020-AD91122E573A}" type="sibTrans" cxnId="{894F79BE-A826-46CA-B709-62E91C5B894E}">
      <dgm:prSet/>
      <dgm:spPr/>
      <dgm:t>
        <a:bodyPr/>
        <a:lstStyle/>
        <a:p>
          <a:endParaRPr lang="ru-RU"/>
        </a:p>
      </dgm:t>
    </dgm:pt>
    <dgm:pt modelId="{FAACDE6B-F093-4B54-ABAC-0C35A32F178A}">
      <dgm:prSet custT="1"/>
      <dgm:spPr/>
      <dgm:t>
        <a:bodyPr/>
        <a:lstStyle/>
        <a:p>
          <a:r>
            <a:rPr lang="ru-RU" sz="3200" b="1" dirty="0" smtClean="0"/>
            <a:t>коммуникативные</a:t>
          </a:r>
          <a:endParaRPr lang="ru-RU" sz="3200" b="1" dirty="0"/>
        </a:p>
      </dgm:t>
    </dgm:pt>
    <dgm:pt modelId="{67B99678-2AF4-4D04-8578-EEAFEC16D792}" type="parTrans" cxnId="{83D5B993-682B-4E8C-ABED-97DC851D793C}">
      <dgm:prSet/>
      <dgm:spPr/>
      <dgm:t>
        <a:bodyPr/>
        <a:lstStyle/>
        <a:p>
          <a:endParaRPr lang="ru-RU"/>
        </a:p>
      </dgm:t>
    </dgm:pt>
    <dgm:pt modelId="{A85CD0A5-577C-4006-89F8-3D0A008EA3FD}" type="sibTrans" cxnId="{83D5B993-682B-4E8C-ABED-97DC851D793C}">
      <dgm:prSet/>
      <dgm:spPr/>
      <dgm:t>
        <a:bodyPr/>
        <a:lstStyle/>
        <a:p>
          <a:endParaRPr lang="ru-RU"/>
        </a:p>
      </dgm:t>
    </dgm:pt>
    <dgm:pt modelId="{5A904490-FD08-4921-BE33-36AB90A9D1B1}" type="pres">
      <dgm:prSet presAssocID="{CD1E2516-96DD-45A0-8A3C-B6669B4CE50D}" presName="linearFlow" presStyleCnt="0">
        <dgm:presLayoutVars>
          <dgm:dir/>
          <dgm:resizeHandles val="exact"/>
        </dgm:presLayoutVars>
      </dgm:prSet>
      <dgm:spPr/>
    </dgm:pt>
    <dgm:pt modelId="{511C0A0D-2B82-4F2C-B207-9EDDDC3B203A}" type="pres">
      <dgm:prSet presAssocID="{D8285ED3-AD30-4952-A0E7-3A68ECBB9CE3}" presName="composite" presStyleCnt="0"/>
      <dgm:spPr/>
    </dgm:pt>
    <dgm:pt modelId="{6697DA08-635B-4A78-955B-FE02C0DB034B}" type="pres">
      <dgm:prSet presAssocID="{D8285ED3-AD30-4952-A0E7-3A68ECBB9CE3}" presName="imgShp" presStyleLbl="fgImgPlace1" presStyleIdx="0" presStyleCnt="4"/>
      <dgm:spPr/>
    </dgm:pt>
    <dgm:pt modelId="{185546AD-F100-4E7B-876B-CF352DB8FB1D}" type="pres">
      <dgm:prSet presAssocID="{D8285ED3-AD30-4952-A0E7-3A68ECBB9CE3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F84C5-B111-4C36-9734-BA0E44CC046D}" type="pres">
      <dgm:prSet presAssocID="{356A4719-D200-4A8A-B54F-A1551054C3BE}" presName="spacing" presStyleCnt="0"/>
      <dgm:spPr/>
    </dgm:pt>
    <dgm:pt modelId="{B0012674-A19B-4F3E-87B6-B500BD20393A}" type="pres">
      <dgm:prSet presAssocID="{149FED15-3DF2-47F4-802B-AFFE125A46C6}" presName="composite" presStyleCnt="0"/>
      <dgm:spPr/>
    </dgm:pt>
    <dgm:pt modelId="{4DE2EA3D-5ABD-45E6-8A5C-53B7F590B163}" type="pres">
      <dgm:prSet presAssocID="{149FED15-3DF2-47F4-802B-AFFE125A46C6}" presName="imgShp" presStyleLbl="fgImgPlace1" presStyleIdx="1" presStyleCnt="4"/>
      <dgm:spPr/>
    </dgm:pt>
    <dgm:pt modelId="{40D4C9D7-6B7A-4A54-AA24-07A618681E47}" type="pres">
      <dgm:prSet presAssocID="{149FED15-3DF2-47F4-802B-AFFE125A46C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424A9-8758-424C-9D8F-5AA8BF79C225}" type="pres">
      <dgm:prSet presAssocID="{311D50E2-9669-4DBC-AD8E-657612085FAD}" presName="spacing" presStyleCnt="0"/>
      <dgm:spPr/>
    </dgm:pt>
    <dgm:pt modelId="{9B22EB6C-D01F-43D2-93A2-98AC7F154554}" type="pres">
      <dgm:prSet presAssocID="{3A4D2FFC-DE4E-4439-AD08-C7B6132CA40D}" presName="composite" presStyleCnt="0"/>
      <dgm:spPr/>
    </dgm:pt>
    <dgm:pt modelId="{38D46190-621D-49B6-A018-FA34F16365D4}" type="pres">
      <dgm:prSet presAssocID="{3A4D2FFC-DE4E-4439-AD08-C7B6132CA40D}" presName="imgShp" presStyleLbl="fgImgPlace1" presStyleIdx="2" presStyleCnt="4"/>
      <dgm:spPr/>
    </dgm:pt>
    <dgm:pt modelId="{BA7E8A5D-E468-4B81-B068-DB7A1BD230FC}" type="pres">
      <dgm:prSet presAssocID="{3A4D2FFC-DE4E-4439-AD08-C7B6132CA40D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CBAD9-7D6F-492E-91D8-D79FCE466546}" type="pres">
      <dgm:prSet presAssocID="{1BEE5AAB-46D3-4989-8020-AD91122E573A}" presName="spacing" presStyleCnt="0"/>
      <dgm:spPr/>
    </dgm:pt>
    <dgm:pt modelId="{0D622A65-7D8A-4945-99A4-D00E5A6E6E7D}" type="pres">
      <dgm:prSet presAssocID="{FAACDE6B-F093-4B54-ABAC-0C35A32F178A}" presName="composite" presStyleCnt="0"/>
      <dgm:spPr/>
    </dgm:pt>
    <dgm:pt modelId="{F36520E2-A4C4-49EC-87C8-EC812E12C62C}" type="pres">
      <dgm:prSet presAssocID="{FAACDE6B-F093-4B54-ABAC-0C35A32F178A}" presName="imgShp" presStyleLbl="fgImgPlace1" presStyleIdx="3" presStyleCnt="4"/>
      <dgm:spPr/>
    </dgm:pt>
    <dgm:pt modelId="{EE45EA53-2067-4A1A-B170-472231642A15}" type="pres">
      <dgm:prSet presAssocID="{FAACDE6B-F093-4B54-ABAC-0C35A32F178A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171108-7498-4C19-9EC9-110573DA4DF3}" type="presOf" srcId="{149FED15-3DF2-47F4-802B-AFFE125A46C6}" destId="{40D4C9D7-6B7A-4A54-AA24-07A618681E47}" srcOrd="0" destOrd="0" presId="urn:microsoft.com/office/officeart/2005/8/layout/vList3"/>
    <dgm:cxn modelId="{5B89B3C3-B9AE-488D-A21D-A6D30EBFE8D8}" srcId="{CD1E2516-96DD-45A0-8A3C-B6669B4CE50D}" destId="{D8285ED3-AD30-4952-A0E7-3A68ECBB9CE3}" srcOrd="0" destOrd="0" parTransId="{3A223F7F-9047-451F-892A-516C2DC7C470}" sibTransId="{356A4719-D200-4A8A-B54F-A1551054C3BE}"/>
    <dgm:cxn modelId="{BC2762CA-C442-445E-9141-4918B1BEF1E0}" type="presOf" srcId="{D8285ED3-AD30-4952-A0E7-3A68ECBB9CE3}" destId="{185546AD-F100-4E7B-876B-CF352DB8FB1D}" srcOrd="0" destOrd="0" presId="urn:microsoft.com/office/officeart/2005/8/layout/vList3"/>
    <dgm:cxn modelId="{4A0719E1-1B87-44FD-8DE8-A13D13ABF1A0}" srcId="{CD1E2516-96DD-45A0-8A3C-B6669B4CE50D}" destId="{149FED15-3DF2-47F4-802B-AFFE125A46C6}" srcOrd="1" destOrd="0" parTransId="{30240FA7-396E-45CB-A188-593B8C562AF9}" sibTransId="{311D50E2-9669-4DBC-AD8E-657612085FAD}"/>
    <dgm:cxn modelId="{83D5B993-682B-4E8C-ABED-97DC851D793C}" srcId="{CD1E2516-96DD-45A0-8A3C-B6669B4CE50D}" destId="{FAACDE6B-F093-4B54-ABAC-0C35A32F178A}" srcOrd="3" destOrd="0" parTransId="{67B99678-2AF4-4D04-8578-EEAFEC16D792}" sibTransId="{A85CD0A5-577C-4006-89F8-3D0A008EA3FD}"/>
    <dgm:cxn modelId="{894F79BE-A826-46CA-B709-62E91C5B894E}" srcId="{CD1E2516-96DD-45A0-8A3C-B6669B4CE50D}" destId="{3A4D2FFC-DE4E-4439-AD08-C7B6132CA40D}" srcOrd="2" destOrd="0" parTransId="{CFB71AB1-A98E-4FB3-ACF2-F78FD8541EDB}" sibTransId="{1BEE5AAB-46D3-4989-8020-AD91122E573A}"/>
    <dgm:cxn modelId="{95236082-DEF3-450D-AF18-54CFF3321030}" type="presOf" srcId="{FAACDE6B-F093-4B54-ABAC-0C35A32F178A}" destId="{EE45EA53-2067-4A1A-B170-472231642A15}" srcOrd="0" destOrd="0" presId="urn:microsoft.com/office/officeart/2005/8/layout/vList3"/>
    <dgm:cxn modelId="{3D1173DB-3705-466B-A7E1-F2EDBD6D1D00}" type="presOf" srcId="{3A4D2FFC-DE4E-4439-AD08-C7B6132CA40D}" destId="{BA7E8A5D-E468-4B81-B068-DB7A1BD230FC}" srcOrd="0" destOrd="0" presId="urn:microsoft.com/office/officeart/2005/8/layout/vList3"/>
    <dgm:cxn modelId="{1BB98BF7-F742-47AC-88D1-E353B61554E1}" type="presOf" srcId="{CD1E2516-96DD-45A0-8A3C-B6669B4CE50D}" destId="{5A904490-FD08-4921-BE33-36AB90A9D1B1}" srcOrd="0" destOrd="0" presId="urn:microsoft.com/office/officeart/2005/8/layout/vList3"/>
    <dgm:cxn modelId="{1969EF03-085F-46FC-8553-F2E473318AB4}" type="presParOf" srcId="{5A904490-FD08-4921-BE33-36AB90A9D1B1}" destId="{511C0A0D-2B82-4F2C-B207-9EDDDC3B203A}" srcOrd="0" destOrd="0" presId="urn:microsoft.com/office/officeart/2005/8/layout/vList3"/>
    <dgm:cxn modelId="{AC994C9A-8591-40D9-9E88-EB43F4945193}" type="presParOf" srcId="{511C0A0D-2B82-4F2C-B207-9EDDDC3B203A}" destId="{6697DA08-635B-4A78-955B-FE02C0DB034B}" srcOrd="0" destOrd="0" presId="urn:microsoft.com/office/officeart/2005/8/layout/vList3"/>
    <dgm:cxn modelId="{7667604F-C3CC-4EF1-8C13-FD6D461379CD}" type="presParOf" srcId="{511C0A0D-2B82-4F2C-B207-9EDDDC3B203A}" destId="{185546AD-F100-4E7B-876B-CF352DB8FB1D}" srcOrd="1" destOrd="0" presId="urn:microsoft.com/office/officeart/2005/8/layout/vList3"/>
    <dgm:cxn modelId="{D89C9182-1894-4708-AF7E-382E8D0EC597}" type="presParOf" srcId="{5A904490-FD08-4921-BE33-36AB90A9D1B1}" destId="{0C6F84C5-B111-4C36-9734-BA0E44CC046D}" srcOrd="1" destOrd="0" presId="urn:microsoft.com/office/officeart/2005/8/layout/vList3"/>
    <dgm:cxn modelId="{B4EF8DB7-301A-4822-9707-341BCC545927}" type="presParOf" srcId="{5A904490-FD08-4921-BE33-36AB90A9D1B1}" destId="{B0012674-A19B-4F3E-87B6-B500BD20393A}" srcOrd="2" destOrd="0" presId="urn:microsoft.com/office/officeart/2005/8/layout/vList3"/>
    <dgm:cxn modelId="{1F030274-B899-4E05-B37F-679C2FF2992F}" type="presParOf" srcId="{B0012674-A19B-4F3E-87B6-B500BD20393A}" destId="{4DE2EA3D-5ABD-45E6-8A5C-53B7F590B163}" srcOrd="0" destOrd="0" presId="urn:microsoft.com/office/officeart/2005/8/layout/vList3"/>
    <dgm:cxn modelId="{8127E46E-0EAA-4174-951C-7D149A294217}" type="presParOf" srcId="{B0012674-A19B-4F3E-87B6-B500BD20393A}" destId="{40D4C9D7-6B7A-4A54-AA24-07A618681E47}" srcOrd="1" destOrd="0" presId="urn:microsoft.com/office/officeart/2005/8/layout/vList3"/>
    <dgm:cxn modelId="{0FEBBF3E-1941-42CD-BAB0-E5A265E08936}" type="presParOf" srcId="{5A904490-FD08-4921-BE33-36AB90A9D1B1}" destId="{95B424A9-8758-424C-9D8F-5AA8BF79C225}" srcOrd="3" destOrd="0" presId="urn:microsoft.com/office/officeart/2005/8/layout/vList3"/>
    <dgm:cxn modelId="{B468FA2C-EDC4-4FC2-ACC7-CB17BF7BC4B6}" type="presParOf" srcId="{5A904490-FD08-4921-BE33-36AB90A9D1B1}" destId="{9B22EB6C-D01F-43D2-93A2-98AC7F154554}" srcOrd="4" destOrd="0" presId="urn:microsoft.com/office/officeart/2005/8/layout/vList3"/>
    <dgm:cxn modelId="{41C4A721-8BFF-4813-B859-DBD20E95C548}" type="presParOf" srcId="{9B22EB6C-D01F-43D2-93A2-98AC7F154554}" destId="{38D46190-621D-49B6-A018-FA34F16365D4}" srcOrd="0" destOrd="0" presId="urn:microsoft.com/office/officeart/2005/8/layout/vList3"/>
    <dgm:cxn modelId="{E252D515-CA42-49CB-833E-E45E655D1512}" type="presParOf" srcId="{9B22EB6C-D01F-43D2-93A2-98AC7F154554}" destId="{BA7E8A5D-E468-4B81-B068-DB7A1BD230FC}" srcOrd="1" destOrd="0" presId="urn:microsoft.com/office/officeart/2005/8/layout/vList3"/>
    <dgm:cxn modelId="{033078E8-5EE9-4444-91E3-4776BC87FE08}" type="presParOf" srcId="{5A904490-FD08-4921-BE33-36AB90A9D1B1}" destId="{78ACBAD9-7D6F-492E-91D8-D79FCE466546}" srcOrd="5" destOrd="0" presId="urn:microsoft.com/office/officeart/2005/8/layout/vList3"/>
    <dgm:cxn modelId="{B1830BF5-5536-4C66-B42D-A463A258A1F3}" type="presParOf" srcId="{5A904490-FD08-4921-BE33-36AB90A9D1B1}" destId="{0D622A65-7D8A-4945-99A4-D00E5A6E6E7D}" srcOrd="6" destOrd="0" presId="urn:microsoft.com/office/officeart/2005/8/layout/vList3"/>
    <dgm:cxn modelId="{267A5238-B4C3-4F73-95AF-8B1379BED123}" type="presParOf" srcId="{0D622A65-7D8A-4945-99A4-D00E5A6E6E7D}" destId="{F36520E2-A4C4-49EC-87C8-EC812E12C62C}" srcOrd="0" destOrd="0" presId="urn:microsoft.com/office/officeart/2005/8/layout/vList3"/>
    <dgm:cxn modelId="{4590ABAA-61A5-4E5B-8F23-974E2C726E73}" type="presParOf" srcId="{0D622A65-7D8A-4945-99A4-D00E5A6E6E7D}" destId="{EE45EA53-2067-4A1A-B170-472231642A1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5546AD-F100-4E7B-876B-CF352DB8FB1D}">
      <dsp:nvSpPr>
        <dsp:cNvPr id="0" name=""/>
        <dsp:cNvSpPr/>
      </dsp:nvSpPr>
      <dsp:spPr>
        <a:xfrm rot="10800000">
          <a:off x="1556392" y="2029"/>
          <a:ext cx="5130677" cy="105631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alpha val="9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580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личностные</a:t>
          </a:r>
          <a:endParaRPr lang="ru-RU" sz="2800" b="1" kern="1200" dirty="0"/>
        </a:p>
      </dsp:txBody>
      <dsp:txXfrm rot="10800000">
        <a:off x="1556392" y="2029"/>
        <a:ext cx="5130677" cy="1056314"/>
      </dsp:txXfrm>
    </dsp:sp>
    <dsp:sp modelId="{6697DA08-635B-4A78-955B-FE02C0DB034B}">
      <dsp:nvSpPr>
        <dsp:cNvPr id="0" name=""/>
        <dsp:cNvSpPr/>
      </dsp:nvSpPr>
      <dsp:spPr>
        <a:xfrm>
          <a:off x="1028234" y="2029"/>
          <a:ext cx="1056314" cy="1056314"/>
        </a:xfrm>
        <a:prstGeom prst="ellipse">
          <a:avLst/>
        </a:prstGeom>
        <a:solidFill>
          <a:schemeClr val="accent2">
            <a:tint val="5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4C9D7-6B7A-4A54-AA24-07A618681E47}">
      <dsp:nvSpPr>
        <dsp:cNvPr id="0" name=""/>
        <dsp:cNvSpPr/>
      </dsp:nvSpPr>
      <dsp:spPr>
        <a:xfrm rot="10800000">
          <a:off x="1556392" y="1373662"/>
          <a:ext cx="5130677" cy="105631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63000"/>
                <a:satMod val="165000"/>
              </a:schemeClr>
            </a:gs>
            <a:gs pos="30000">
              <a:schemeClr val="accent2">
                <a:alpha val="90000"/>
                <a:hueOff val="0"/>
                <a:satOff val="0"/>
                <a:lumOff val="0"/>
                <a:alphaOff val="-13333"/>
                <a:shade val="58000"/>
                <a:satMod val="165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-13333"/>
                <a:shade val="30000"/>
                <a:satMod val="17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580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регулятивные</a:t>
          </a:r>
          <a:endParaRPr lang="ru-RU" sz="2800" b="1" kern="1200" dirty="0"/>
        </a:p>
      </dsp:txBody>
      <dsp:txXfrm rot="10800000">
        <a:off x="1556392" y="1373662"/>
        <a:ext cx="5130677" cy="1056314"/>
      </dsp:txXfrm>
    </dsp:sp>
    <dsp:sp modelId="{4DE2EA3D-5ABD-45E6-8A5C-53B7F590B163}">
      <dsp:nvSpPr>
        <dsp:cNvPr id="0" name=""/>
        <dsp:cNvSpPr/>
      </dsp:nvSpPr>
      <dsp:spPr>
        <a:xfrm>
          <a:off x="1028234" y="1373662"/>
          <a:ext cx="1056314" cy="1056314"/>
        </a:xfrm>
        <a:prstGeom prst="ellipse">
          <a:avLst/>
        </a:prstGeom>
        <a:solidFill>
          <a:schemeClr val="accent2">
            <a:tint val="50000"/>
            <a:alpha val="90000"/>
            <a:hueOff val="17650"/>
            <a:satOff val="-823"/>
            <a:lumOff val="2932"/>
            <a:alphaOff val="-13333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E8A5D-E468-4B81-B068-DB7A1BD230FC}">
      <dsp:nvSpPr>
        <dsp:cNvPr id="0" name=""/>
        <dsp:cNvSpPr/>
      </dsp:nvSpPr>
      <dsp:spPr>
        <a:xfrm rot="10800000">
          <a:off x="1556392" y="2745294"/>
          <a:ext cx="5130677" cy="105631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63000"/>
                <a:satMod val="165000"/>
              </a:schemeClr>
            </a:gs>
            <a:gs pos="30000">
              <a:schemeClr val="accent2">
                <a:alpha val="90000"/>
                <a:hueOff val="0"/>
                <a:satOff val="0"/>
                <a:lumOff val="0"/>
                <a:alphaOff val="-26667"/>
                <a:shade val="58000"/>
                <a:satMod val="165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-26667"/>
                <a:shade val="30000"/>
                <a:satMod val="17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580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познавательные</a:t>
          </a:r>
          <a:endParaRPr lang="ru-RU" sz="2800" b="1" kern="1200" dirty="0"/>
        </a:p>
      </dsp:txBody>
      <dsp:txXfrm rot="10800000">
        <a:off x="1556392" y="2745294"/>
        <a:ext cx="5130677" cy="1056314"/>
      </dsp:txXfrm>
    </dsp:sp>
    <dsp:sp modelId="{38D46190-621D-49B6-A018-FA34F16365D4}">
      <dsp:nvSpPr>
        <dsp:cNvPr id="0" name=""/>
        <dsp:cNvSpPr/>
      </dsp:nvSpPr>
      <dsp:spPr>
        <a:xfrm>
          <a:off x="1028234" y="2745294"/>
          <a:ext cx="1056314" cy="1056314"/>
        </a:xfrm>
        <a:prstGeom prst="ellipse">
          <a:avLst/>
        </a:prstGeom>
        <a:solidFill>
          <a:schemeClr val="accent2">
            <a:tint val="50000"/>
            <a:alpha val="90000"/>
            <a:hueOff val="35299"/>
            <a:satOff val="-1646"/>
            <a:lumOff val="5863"/>
            <a:alphaOff val="-26667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5EA53-2067-4A1A-B170-472231642A15}">
      <dsp:nvSpPr>
        <dsp:cNvPr id="0" name=""/>
        <dsp:cNvSpPr/>
      </dsp:nvSpPr>
      <dsp:spPr>
        <a:xfrm rot="10800000">
          <a:off x="1556392" y="4116927"/>
          <a:ext cx="5130677" cy="1056314"/>
        </a:xfrm>
        <a:prstGeom prst="homePlat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63000"/>
                <a:satMod val="165000"/>
              </a:schemeClr>
            </a:gs>
            <a:gs pos="30000">
              <a:schemeClr val="accent2">
                <a:alpha val="90000"/>
                <a:hueOff val="0"/>
                <a:satOff val="0"/>
                <a:lumOff val="0"/>
                <a:alphaOff val="-40000"/>
                <a:shade val="58000"/>
                <a:satMod val="165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-40000"/>
                <a:shade val="30000"/>
                <a:satMod val="17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5805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коммуникативные</a:t>
          </a:r>
          <a:endParaRPr lang="ru-RU" sz="3200" b="1" kern="1200" dirty="0"/>
        </a:p>
      </dsp:txBody>
      <dsp:txXfrm rot="10800000">
        <a:off x="1556392" y="4116927"/>
        <a:ext cx="5130677" cy="1056314"/>
      </dsp:txXfrm>
    </dsp:sp>
    <dsp:sp modelId="{F36520E2-A4C4-49EC-87C8-EC812E12C62C}">
      <dsp:nvSpPr>
        <dsp:cNvPr id="0" name=""/>
        <dsp:cNvSpPr/>
      </dsp:nvSpPr>
      <dsp:spPr>
        <a:xfrm>
          <a:off x="1028234" y="4116927"/>
          <a:ext cx="1056314" cy="1056314"/>
        </a:xfrm>
        <a:prstGeom prst="ellipse">
          <a:avLst/>
        </a:prstGeom>
        <a:solidFill>
          <a:schemeClr val="accent2">
            <a:tint val="50000"/>
            <a:alpha val="90000"/>
            <a:hueOff val="52949"/>
            <a:satOff val="-2469"/>
            <a:lumOff val="8795"/>
            <a:alphaOff val="-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81BBA8-464B-4E4D-8957-7B34E1FABACE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E73C8A-5DD1-4600-84B8-EB6D37179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357166"/>
            <a:ext cx="6172200" cy="57150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МБОУ  «Буторлинская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оош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071546"/>
            <a:ext cx="7000924" cy="564360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000" dirty="0" smtClean="0">
                <a:latin typeface="Comic Sans MS" pitchFamily="66" charset="0"/>
              </a:rPr>
              <a:t>Педагогический  совет </a:t>
            </a:r>
          </a:p>
          <a:p>
            <a:pPr algn="ctr"/>
            <a:r>
              <a:rPr lang="ru-RU" sz="4000" dirty="0" smtClean="0">
                <a:latin typeface="Comic Sans MS" pitchFamily="66" charset="0"/>
              </a:rPr>
              <a:t> </a:t>
            </a:r>
            <a:r>
              <a:rPr lang="ru-RU" sz="4000" i="1" dirty="0" smtClean="0">
                <a:latin typeface="Comic Sans MS" pitchFamily="66" charset="0"/>
              </a:rPr>
              <a:t>«Педагог  в  современной  школе:  профессиональный  и  психологический  аспекты»</a:t>
            </a:r>
          </a:p>
          <a:p>
            <a:pPr algn="ctr"/>
            <a:endParaRPr lang="ru-RU" sz="51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5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Современный урок </a:t>
            </a:r>
          </a:p>
          <a:p>
            <a:pPr algn="ctr"/>
            <a:r>
              <a:rPr lang="ru-RU" sz="5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в  соответствии </a:t>
            </a:r>
          </a:p>
          <a:p>
            <a:pPr algn="ctr"/>
            <a:r>
              <a:rPr lang="ru-RU" sz="5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с  ФГОС»  </a:t>
            </a:r>
          </a:p>
          <a:p>
            <a:pPr algn="r"/>
            <a:endParaRPr lang="ru-RU" sz="2600" dirty="0" smtClean="0"/>
          </a:p>
          <a:p>
            <a:pPr algn="r"/>
            <a:r>
              <a:rPr lang="ru-RU" sz="2600" dirty="0" smtClean="0"/>
              <a:t>Большакова  С.А., </a:t>
            </a:r>
          </a:p>
          <a:p>
            <a:pPr algn="r"/>
            <a:r>
              <a:rPr lang="ru-RU" sz="2600" dirty="0" smtClean="0"/>
              <a:t> директор  школы</a:t>
            </a:r>
          </a:p>
          <a:p>
            <a:pPr algn="r"/>
            <a:r>
              <a:rPr lang="ru-RU" dirty="0" smtClean="0"/>
              <a:t>18.12.2012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928670"/>
            <a:ext cx="8715436" cy="5715040"/>
          </a:xfrm>
        </p:spPr>
        <p:txBody>
          <a:bodyPr/>
          <a:lstStyle/>
          <a:p>
            <a:r>
              <a:rPr lang="ru-RU" b="1" dirty="0" smtClean="0"/>
              <a:t>Содержание образования  </a:t>
            </a:r>
          </a:p>
          <a:p>
            <a:pPr>
              <a:buNone/>
            </a:pPr>
            <a:r>
              <a:rPr lang="ru-RU" b="1" dirty="0" smtClean="0"/>
              <a:t>                              и содержание учебного материала</a:t>
            </a:r>
          </a:p>
          <a:p>
            <a:pPr>
              <a:buNone/>
            </a:pPr>
            <a:r>
              <a:rPr lang="ru-RU" i="1" dirty="0" smtClean="0"/>
              <a:t>		Критерий</a:t>
            </a:r>
            <a:r>
              <a:rPr lang="ru-RU" dirty="0" smtClean="0"/>
              <a:t>: различение  учителем  содержания образования  (чему учу: </a:t>
            </a:r>
            <a:r>
              <a:rPr lang="ru-RU" dirty="0" err="1" smtClean="0"/>
              <a:t>деятельностная</a:t>
            </a:r>
            <a:r>
              <a:rPr lang="ru-RU" dirty="0" smtClean="0"/>
              <a:t>  дидактическая единица для освоения  учащимися на уроке – понятие, способ, алгоритм и т.д.)  и  содержания учебного материала (с помощью чего учу);  вовлечение  на  уроке учеников  в проектирование,  выбор способа  деятельности. 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358246" cy="6072230"/>
          </a:xfrm>
        </p:spPr>
        <p:txBody>
          <a:bodyPr/>
          <a:lstStyle/>
          <a:p>
            <a:pPr algn="ctr"/>
            <a:r>
              <a:rPr lang="ru-RU" dirty="0" smtClean="0"/>
              <a:t>Типы  урока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572428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571604" y="1071546"/>
            <a:ext cx="6286544" cy="107157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Урок первичного предъявления новых знаний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000240"/>
            <a:ext cx="4000528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Первичное усвоение новых предметных </a:t>
            </a:r>
            <a:r>
              <a:rPr lang="ru-RU" b="1" dirty="0" err="1" smtClean="0"/>
              <a:t>ЗУНов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2000240"/>
            <a:ext cx="3929090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Воспроизведение своими словами </a:t>
            </a:r>
            <a:r>
              <a:rPr lang="ru-RU" b="1" dirty="0"/>
              <a:t>правил, понятий, алгоритмов, выполнение действий по образцу, алгоритму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2000240"/>
          <a:ext cx="4000528" cy="365760"/>
        </p:xfrm>
        <a:graphic>
          <a:graphicData uri="http://schemas.openxmlformats.org/drawingml/2006/table">
            <a:tbl>
              <a:tblPr/>
              <a:tblGrid>
                <a:gridCol w="4000528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Целевое</a:t>
                      </a:r>
                      <a:r>
                        <a:rPr lang="ru-RU" baseline="0" dirty="0" smtClean="0"/>
                        <a:t>  назначение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628" y="2000240"/>
          <a:ext cx="3930556" cy="365760"/>
        </p:xfrm>
        <a:graphic>
          <a:graphicData uri="http://schemas.openxmlformats.org/drawingml/2006/table">
            <a:tbl>
              <a:tblPr/>
              <a:tblGrid>
                <a:gridCol w="3930556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Результативность  обучения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Выноска со стрелкой вниз 10"/>
          <p:cNvSpPr/>
          <p:nvPr/>
        </p:nvSpPr>
        <p:spPr>
          <a:xfrm>
            <a:off x="1357290" y="3929066"/>
            <a:ext cx="6786610" cy="107157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Урок формирования первоначальных предметных навыков, овладения предметными </a:t>
            </a:r>
            <a:r>
              <a:rPr lang="ru-RU" b="1" dirty="0" smtClean="0">
                <a:solidFill>
                  <a:schemeClr val="tx1"/>
                </a:solidFill>
              </a:rPr>
              <a:t>умениями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786322"/>
            <a:ext cx="4000528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Применение усваиваемых знаний или способов учебных действий в условиях решения учебных задач (заданий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43472" y="4786322"/>
            <a:ext cx="3786246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Правильное воспроизведение образцов выполнения заданий, безошибочное применение алгоритмов и правил при решении учебных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43932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214414" y="785794"/>
            <a:ext cx="6572265" cy="92867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Урок применения предметных </a:t>
            </a:r>
            <a:r>
              <a:rPr lang="ru-RU" sz="1800" b="1" dirty="0" err="1" smtClean="0">
                <a:solidFill>
                  <a:schemeClr val="tx1"/>
                </a:solidFill>
              </a:rPr>
              <a:t>ЗУНов</a:t>
            </a:r>
            <a:r>
              <a:rPr lang="ru-RU" sz="1800" b="1" dirty="0" smtClean="0">
                <a:solidFill>
                  <a:schemeClr val="tx1"/>
                </a:solidFill>
              </a:rPr>
              <a:t> (практикум, семинар, лабораторная работа)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643050"/>
            <a:ext cx="4000528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Применение предметных </a:t>
            </a:r>
            <a:r>
              <a:rPr lang="ru-RU" b="1" dirty="0" err="1"/>
              <a:t>ЗУНов</a:t>
            </a:r>
            <a:r>
              <a:rPr lang="ru-RU" b="1" dirty="0"/>
              <a:t>  в условиях решения учебных задач повышенной </a:t>
            </a:r>
            <a:r>
              <a:rPr lang="ru-RU" b="1" dirty="0" smtClean="0"/>
              <a:t>сложности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1643050"/>
            <a:ext cx="4000528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Самостоятельное решение задач (выполнение упражнений) повышенной сложности отдельными учениками или коллективом </a:t>
            </a:r>
            <a:r>
              <a:rPr lang="ru-RU" b="1" dirty="0" smtClean="0"/>
              <a:t>класса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572008"/>
            <a:ext cx="4000528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Систематизация предметных </a:t>
            </a:r>
            <a:r>
              <a:rPr lang="ru-RU" b="1" dirty="0" err="1"/>
              <a:t>ЗУНов</a:t>
            </a:r>
            <a:r>
              <a:rPr lang="ru-RU" b="1" dirty="0"/>
              <a:t>, универсальных действий (решение предметных задач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4572008"/>
            <a:ext cx="4000528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Умение сформулировать обобщенный вывод, уровень сформированности УУД </a:t>
            </a: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857224" y="3643314"/>
            <a:ext cx="7500990" cy="92867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lnSpcReduction="10000"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b="1" dirty="0">
                <a:solidFill>
                  <a:schemeClr val="tx1"/>
                </a:solidFill>
              </a:rPr>
              <a:t>Урок обобщения и систематизации предметных </a:t>
            </a:r>
            <a:r>
              <a:rPr lang="ru-RU" b="1" dirty="0" err="1" smtClean="0">
                <a:solidFill>
                  <a:schemeClr val="tx1"/>
                </a:solidFill>
              </a:rPr>
              <a:t>ЗУНов</a:t>
            </a:r>
            <a:r>
              <a:rPr lang="ru-RU" b="1" dirty="0" smtClean="0">
                <a:solidFill>
                  <a:schemeClr val="tx1"/>
                </a:solidFill>
              </a:rPr>
              <a:t>  (семинар, конференция, круглый стол)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0" y="1643050"/>
          <a:ext cx="4000528" cy="365760"/>
        </p:xfrm>
        <a:graphic>
          <a:graphicData uri="http://schemas.openxmlformats.org/drawingml/2006/table">
            <a:tbl>
              <a:tblPr/>
              <a:tblGrid>
                <a:gridCol w="4000528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Целевое</a:t>
                      </a:r>
                      <a:r>
                        <a:rPr lang="ru-RU" baseline="0" dirty="0" smtClean="0"/>
                        <a:t>  назначение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86314" y="4572008"/>
          <a:ext cx="3930556" cy="365760"/>
        </p:xfrm>
        <a:graphic>
          <a:graphicData uri="http://schemas.openxmlformats.org/drawingml/2006/table">
            <a:tbl>
              <a:tblPr/>
              <a:tblGrid>
                <a:gridCol w="3930556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Результативность  обучения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86742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571604" y="785794"/>
            <a:ext cx="6000761" cy="71436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Урок повторения предметных </a:t>
            </a:r>
            <a:r>
              <a:rPr lang="ru-RU" sz="1800" b="1" dirty="0" err="1" smtClean="0">
                <a:solidFill>
                  <a:schemeClr val="tx1"/>
                </a:solidFill>
              </a:rPr>
              <a:t>ЗУНов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2643174" y="4071942"/>
            <a:ext cx="4071966" cy="71436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b="1" dirty="0">
                <a:solidFill>
                  <a:schemeClr val="tx1"/>
                </a:solidFill>
              </a:rPr>
              <a:t>Контрольный </a:t>
            </a:r>
            <a:r>
              <a:rPr lang="ru-RU" b="1" dirty="0" smtClean="0">
                <a:solidFill>
                  <a:schemeClr val="tx1"/>
                </a:solidFill>
              </a:rPr>
              <a:t>урок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643050"/>
            <a:ext cx="4000528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Закрепление предметных </a:t>
            </a:r>
            <a:r>
              <a:rPr lang="ru-RU" b="1" dirty="0" err="1"/>
              <a:t>ЗУНов</a:t>
            </a:r>
            <a:r>
              <a:rPr lang="ru-RU" b="1" dirty="0"/>
              <a:t>, формирование </a:t>
            </a:r>
            <a:r>
              <a:rPr lang="ru-RU" b="1" dirty="0" smtClean="0"/>
              <a:t>УУД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1357298"/>
            <a:ext cx="4000528" cy="25717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Безошибочное выполнение упражнений, решение задач отдельными учениками, коллективом класса; безошибочные устные ответы; умение находить и исправлять ошибки, оказывать взаимопомощь </a:t>
            </a:r>
            <a:r>
              <a:rPr lang="ru-RU" b="1" dirty="0" smtClean="0"/>
              <a:t>задач </a:t>
            </a:r>
            <a:r>
              <a:rPr lang="ru-RU" b="1" dirty="0"/>
              <a:t>повышенной </a:t>
            </a:r>
            <a:r>
              <a:rPr lang="ru-RU" b="1" dirty="0" smtClean="0"/>
              <a:t>сложности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786322"/>
            <a:ext cx="3714776" cy="1571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Проверка предметных </a:t>
            </a:r>
            <a:r>
              <a:rPr lang="ru-RU" b="1" dirty="0" err="1"/>
              <a:t>ЗУНов</a:t>
            </a:r>
            <a:r>
              <a:rPr lang="ru-RU" b="1" dirty="0"/>
              <a:t>, умений решать практические </a:t>
            </a:r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4786322"/>
            <a:ext cx="3714776" cy="15716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Результаты контрольной или самостоятельной </a:t>
            </a:r>
            <a:r>
              <a:rPr lang="ru-RU" b="1" dirty="0" smtClean="0"/>
              <a:t>работы</a:t>
            </a:r>
            <a:endParaRPr lang="ru-RU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0" y="1643050"/>
          <a:ext cx="4000528" cy="365760"/>
        </p:xfrm>
        <a:graphic>
          <a:graphicData uri="http://schemas.openxmlformats.org/drawingml/2006/table">
            <a:tbl>
              <a:tblPr/>
              <a:tblGrid>
                <a:gridCol w="4000528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Целевое</a:t>
                      </a:r>
                      <a:r>
                        <a:rPr lang="ru-RU" baseline="0" dirty="0" smtClean="0"/>
                        <a:t>  назначение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857752" y="4786322"/>
          <a:ext cx="3714776" cy="640080"/>
        </p:xfrm>
        <a:graphic>
          <a:graphicData uri="http://schemas.openxmlformats.org/drawingml/2006/table">
            <a:tbl>
              <a:tblPr/>
              <a:tblGrid>
                <a:gridCol w="3714776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Результативность  обучения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86742" cy="3682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500298" y="857232"/>
            <a:ext cx="4143404" cy="61435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Коррекционный урок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643042" y="3714752"/>
            <a:ext cx="5757874" cy="61435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u-RU" b="1" dirty="0">
                <a:solidFill>
                  <a:schemeClr val="tx1"/>
                </a:solidFill>
              </a:rPr>
              <a:t>Комбинированный </a:t>
            </a:r>
            <a:r>
              <a:rPr lang="ru-RU" b="1" dirty="0" smtClean="0">
                <a:solidFill>
                  <a:schemeClr val="tx1"/>
                </a:solidFill>
              </a:rPr>
              <a:t>урок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500174"/>
            <a:ext cx="3643338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Индивидуальная работа над допущенными </a:t>
            </a:r>
            <a:r>
              <a:rPr lang="ru-RU" b="1" dirty="0" smtClean="0"/>
              <a:t>ошибками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1500174"/>
            <a:ext cx="3643338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Самостоятельное нахождение и исправление </a:t>
            </a:r>
            <a:r>
              <a:rPr lang="ru-RU" b="1" dirty="0" smtClean="0"/>
              <a:t>ошибок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4357694"/>
            <a:ext cx="3500462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Решение задач, которые невозможно выполнить в рамках одного </a:t>
            </a:r>
            <a:r>
              <a:rPr lang="ru-RU" b="1" dirty="0" smtClean="0"/>
              <a:t>урока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4357694"/>
            <a:ext cx="3429024" cy="1785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Запланированный </a:t>
            </a:r>
            <a:r>
              <a:rPr lang="ru-RU" b="1" dirty="0" smtClean="0"/>
              <a:t>результат</a:t>
            </a:r>
            <a:endParaRPr lang="ru-RU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4" y="1500174"/>
          <a:ext cx="3643338" cy="365760"/>
        </p:xfrm>
        <a:graphic>
          <a:graphicData uri="http://schemas.openxmlformats.org/drawingml/2006/table">
            <a:tbl>
              <a:tblPr/>
              <a:tblGrid>
                <a:gridCol w="3643338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Целевое</a:t>
                      </a:r>
                      <a:r>
                        <a:rPr lang="ru-RU" baseline="0" dirty="0" smtClean="0"/>
                        <a:t>  назначение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86314" y="1500174"/>
          <a:ext cx="3643338" cy="640080"/>
        </p:xfrm>
        <a:graphic>
          <a:graphicData uri="http://schemas.openxmlformats.org/drawingml/2006/table">
            <a:tbl>
              <a:tblPr/>
              <a:tblGrid>
                <a:gridCol w="3643338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Результативность  обучения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572560" cy="5857916"/>
          </a:xfrm>
        </p:spPr>
        <p:txBody>
          <a:bodyPr/>
          <a:lstStyle/>
          <a:p>
            <a:pPr algn="ctr"/>
            <a:r>
              <a:rPr lang="ru-RU" dirty="0" smtClean="0"/>
              <a:t>Дидактические  задачи  урока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58246" cy="50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00174"/>
          <a:ext cx="8501122" cy="497339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50935"/>
                <a:gridCol w="4650187"/>
              </a:tblGrid>
              <a:tr h="74345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Основные  дидактические (обучающие) задачи урока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Содержание наблюдения</a:t>
                      </a:r>
                      <a:endParaRPr lang="ru-RU" sz="1800" b="1" dirty="0"/>
                    </a:p>
                  </a:txBody>
                  <a:tcPr/>
                </a:tc>
              </a:tr>
              <a:tr h="1926552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Обеспечение осознания и усвоения понятий, законов, правил, алгоритмов, закономерностей</a:t>
                      </a:r>
                    </a:p>
                    <a:p>
                      <a:r>
                        <a:rPr kumimoji="0" lang="ru-RU" sz="1600" b="1" kern="1200" dirty="0" smtClean="0"/>
                        <a:t>Усвоение = понимание + запоминание </a:t>
                      </a:r>
                      <a:r>
                        <a:rPr kumimoji="0" lang="ru-RU" sz="1600" b="1" kern="1200" baseline="0" dirty="0" smtClean="0"/>
                        <a:t>        </a:t>
                      </a:r>
                      <a:r>
                        <a:rPr kumimoji="0" lang="ru-RU" sz="1600" b="1" kern="1200" dirty="0" smtClean="0"/>
                        <a:t>правильное воспроизведение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1.Методы и приемы предъявления нового материала школьникам.</a:t>
                      </a:r>
                    </a:p>
                    <a:p>
                      <a:r>
                        <a:rPr kumimoji="0" lang="ru-RU" sz="1600" kern="1200" dirty="0" smtClean="0"/>
                        <a:t>2.Формы организации учебной деятельности</a:t>
                      </a:r>
                    </a:p>
                    <a:p>
                      <a:r>
                        <a:rPr kumimoji="0" lang="ru-RU" sz="1600" kern="1200" dirty="0" smtClean="0"/>
                        <a:t>3. Методы и приемы оказания индивидуальной помощи учащимся, затрудняющимся в устном воспроизведении терминов, правил, алгоритмов и т.д.</a:t>
                      </a:r>
                      <a:endParaRPr lang="ru-RU" sz="1600" dirty="0"/>
                    </a:p>
                  </a:txBody>
                  <a:tcPr/>
                </a:tc>
              </a:tr>
              <a:tr h="2187779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Формирований умений применения теоретических положений в условиях решения учебных задач</a:t>
                      </a:r>
                    </a:p>
                    <a:p>
                      <a:r>
                        <a:rPr kumimoji="0" lang="ru-RU" sz="1600" b="1" kern="1200" dirty="0" smtClean="0"/>
                        <a:t>Овладение = усвоение + применение </a:t>
                      </a:r>
                      <a:r>
                        <a:rPr kumimoji="0" lang="ru-RU" sz="1600" b="1" kern="1200" dirty="0" err="1" smtClean="0"/>
                        <a:t>ЗУНов</a:t>
                      </a:r>
                      <a:r>
                        <a:rPr kumimoji="0" lang="ru-RU" sz="1600" b="1" kern="1200" dirty="0" smtClean="0"/>
                        <a:t> в условиях решения учебных задач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1.Методы и формы организации самостоятельной учебной деятельности школьников.</a:t>
                      </a:r>
                    </a:p>
                    <a:p>
                      <a:r>
                        <a:rPr kumimoji="0" lang="ru-RU" sz="1600" kern="1200" dirty="0" smtClean="0"/>
                        <a:t>2.Методы и приемы оказания индивидуальной помощи учащимся, испытывающим трудности при решении учебных задач со стороны учителя и одноклассников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714480" y="342900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313" y="785813"/>
          <a:ext cx="8501092" cy="598844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00431"/>
                <a:gridCol w="5000661"/>
              </a:tblGrid>
              <a:tr h="2492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/>
                        <a:t>Формирование УУД в условиях решения учебных задач (познавательная деятельность, речевая деятельность и работа с источником информации, организационная деятельность)</a:t>
                      </a:r>
                    </a:p>
                    <a:p>
                      <a:r>
                        <a:rPr lang="ru-RU" sz="1600" b="1" dirty="0" smtClean="0"/>
                        <a:t>Овладение = усвоение + применение УУД в условиях решения учебных задач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/>
                        <a:t>1.Приемы обучения учащихся работе с источниками информации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/>
                        <a:t>2.Формы организации учебной деятельности школьников (фронтальная, парная, парная, групповая)</a:t>
                      </a:r>
                    </a:p>
                    <a:p>
                      <a:r>
                        <a:rPr lang="ru-RU" sz="1600" b="0" dirty="0" smtClean="0"/>
                        <a:t>3.Приемы индивидуальной помощи учащимся со стороны учителя и одноклассников (непосредственные и опосредованные с помощью пособий)</a:t>
                      </a:r>
                      <a:endParaRPr lang="ru-RU" sz="1600" b="0" dirty="0"/>
                    </a:p>
                  </a:txBody>
                  <a:tcPr/>
                </a:tc>
              </a:tr>
              <a:tr h="1428755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Формирование УУД в условиях решения практических задач</a:t>
                      </a:r>
                    </a:p>
                    <a:p>
                      <a:r>
                        <a:rPr kumimoji="0" lang="ru-RU" sz="1600" b="1" kern="1200" dirty="0" smtClean="0"/>
                        <a:t>Овладение = усвоение УУД + применение </a:t>
                      </a:r>
                      <a:r>
                        <a:rPr kumimoji="0" lang="ru-RU" sz="1600" b="1" kern="1200" dirty="0" err="1" smtClean="0"/>
                        <a:t>ЗУНов</a:t>
                      </a:r>
                      <a:r>
                        <a:rPr kumimoji="0" lang="ru-RU" sz="1600" b="1" kern="1200" dirty="0" smtClean="0"/>
                        <a:t> в условиях решения практических задач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Приемы использования средств учебного предмета в целях изучения окружающего мира</a:t>
                      </a:r>
                      <a:endParaRPr lang="ru-RU" sz="1600" dirty="0"/>
                    </a:p>
                  </a:txBody>
                  <a:tcPr/>
                </a:tc>
              </a:tr>
              <a:tr h="1162940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Повторение (обобщение или систематизация) </a:t>
                      </a:r>
                      <a:r>
                        <a:rPr kumimoji="0" lang="ru-RU" sz="1600" kern="1200" dirty="0" err="1" smtClean="0"/>
                        <a:t>ЗУНов</a:t>
                      </a:r>
                      <a:r>
                        <a:rPr kumimoji="0" lang="ru-RU" sz="1600" kern="1200" dirty="0" smtClean="0"/>
                        <a:t>, УУД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1.Объем содержания обобщения и систематизации (отдельные темы, глава, и т.д.)</a:t>
                      </a:r>
                    </a:p>
                    <a:p>
                      <a:r>
                        <a:rPr kumimoji="0" lang="ru-RU" sz="1600" kern="1200" dirty="0" smtClean="0"/>
                        <a:t>2.Методы повторения (обобщение, систематизация)</a:t>
                      </a:r>
                      <a:endParaRPr lang="ru-RU" sz="1600" dirty="0"/>
                    </a:p>
                  </a:txBody>
                  <a:tcPr/>
                </a:tc>
              </a:tr>
              <a:tr h="631310"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Контроль за степенью усвоения </a:t>
                      </a:r>
                      <a:r>
                        <a:rPr kumimoji="0" lang="ru-RU" sz="1600" kern="1200" dirty="0" err="1" smtClean="0"/>
                        <a:t>ЗУНов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Результаты вы выполнения контрольных работ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643866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501122" cy="5715040"/>
          </a:xfrm>
        </p:spPr>
        <p:txBody>
          <a:bodyPr/>
          <a:lstStyle/>
          <a:p>
            <a:pPr algn="ctr"/>
            <a:r>
              <a:rPr lang="ru-RU" b="1" dirty="0" smtClean="0"/>
              <a:t>Организационные  формы  обучения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u="sng" dirty="0" smtClean="0"/>
              <a:t>Формы  обучения</a:t>
            </a:r>
            <a:r>
              <a:rPr lang="ru-RU" dirty="0" smtClean="0"/>
              <a:t>                          </a:t>
            </a:r>
            <a:r>
              <a:rPr lang="ru-RU" u="sng" dirty="0" smtClean="0"/>
              <a:t>Приемы обучения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715304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28596" y="2285992"/>
            <a:ext cx="4643470" cy="1428760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Фронтальная  форма  обучения</a:t>
            </a:r>
            <a:endParaRPr lang="ru-RU" sz="2400" b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428596" y="4572008"/>
            <a:ext cx="4643470" cy="1428760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Групповая  (парная)  форма обучения;</a:t>
            </a:r>
          </a:p>
          <a:p>
            <a:pPr algn="ctr"/>
            <a:r>
              <a:rPr lang="ru-RU" sz="2400" b="1" dirty="0" smtClean="0"/>
              <a:t>Группы  сменного  состава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1928802"/>
            <a:ext cx="3429024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Словесная  и  наглядная  передача учебной  информации  одновременно  всем  учащимся,  обмен информацией между учителем и детьми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4214818"/>
            <a:ext cx="3429024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Организация  парной  работы  или выполнение дифференцированных  заданий  группой  учащихся (с помощью учебника,  карточек, классной доски)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72386" cy="4286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57676" cy="1400172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/>
              <a:t>   Индивидуальная форма  обучения</a:t>
            </a:r>
            <a:endParaRPr lang="ru-RU" b="1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571472" y="4572008"/>
            <a:ext cx="4257676" cy="1357322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400" b="1" dirty="0" smtClean="0"/>
              <a:t>Коллективная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форма  обучения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1285860"/>
            <a:ext cx="364333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Работа с учебником,  выполнение  самостоятельных  или контрольных заданий, устный ответ у доски, индивидуальное сообщение  новой  для класса  информации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4143380"/>
            <a:ext cx="350046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Частичная  или полная передача организации  учебного занятия учащимся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572560" cy="5929354"/>
          </a:xfrm>
        </p:spPr>
        <p:txBody>
          <a:bodyPr/>
          <a:lstStyle/>
          <a:p>
            <a:pPr algn="ctr"/>
            <a:r>
              <a:rPr lang="ru-RU" b="1" dirty="0" smtClean="0"/>
              <a:t>Основные этапы урока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929618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214422"/>
          <a:ext cx="842968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492922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этапы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Наблюдаемые приемы обучения и учения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*Организационный момент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Приветствие учителя, подготовка рабочих мест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*Постановка цели урока в начале или в процессе урока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Формулировка цели учителем или детьми и способы фиксации цели урока. Приемы обучения, демонстрирующие недостаточность имеющихся знаний,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несформированность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УУД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формирования УУД,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Актуализация знаний УУД в начале урока или в процессе его по мере необходимости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повторения системы опорных понятий или ранее усвоенных учебных действий, необходимых и достаточных для восприятия нового материала школьниками.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формирования УУД,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ru-RU" dirty="0" smtClean="0"/>
              <a:t>ФГОС  второго поколения: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Школа\Desktop\на ноутбук изображения\Картинки. Школа\2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714356"/>
            <a:ext cx="3333750" cy="31813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1428736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обучаемый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1500174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обучающийся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929066"/>
            <a:ext cx="3643338" cy="23574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Главная  задача  школы</a:t>
            </a:r>
            <a:r>
              <a:rPr lang="ru-RU" b="1" dirty="0" smtClean="0">
                <a:solidFill>
                  <a:schemeClr val="tx1"/>
                </a:solidFill>
              </a:rPr>
              <a:t>:  оснащение  молодого  человека  не  только  и не  столько  знаниями,  умениями  и  навыками,  необходимыми  для  выполнения  определенных  функций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9124" y="3786190"/>
            <a:ext cx="4429156" cy="2857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Главная  задача  школы</a:t>
            </a:r>
            <a:r>
              <a:rPr lang="ru-RU" b="1" dirty="0" smtClean="0">
                <a:solidFill>
                  <a:schemeClr val="tx1"/>
                </a:solidFill>
              </a:rPr>
              <a:t>:  оснащение  молодого  человека  умениями  и навыками  самостоятельного  анализа  собственных  потребностей  и  программирование  своих  действий, т.е. самостоятельного  определения  своего  места  в  обществе  и  построения  собственной  жизни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428728" y="2143116"/>
            <a:ext cx="714380" cy="17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072330" y="2214554"/>
            <a:ext cx="714380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8" y="785794"/>
          <a:ext cx="8572500" cy="571503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57621"/>
                <a:gridCol w="4714879"/>
              </a:tblGrid>
              <a:tr h="1870377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Первичное восприятие и усвоение нового теоретического учебного материала (правил, понятий, алгоритмов…)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привлечения внимания детей к принципиально новым сведениям, приемы первичного закрепления (выражаются в речи детей)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формирования УУД,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endParaRPr lang="ru-RU" b="0" dirty="0"/>
                    </a:p>
                  </a:txBody>
                  <a:tcPr/>
                </a:tc>
              </a:tr>
              <a:tr h="2165699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теоретических положений в условиях выполнения упражнений и решения задач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Воспроизведение учащимися способов решений задач, выполнение упражнений по образцу, применение грамматических правил при написании слов, предложений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формирования УУД,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b="0" dirty="0"/>
                    </a:p>
                  </a:txBody>
                  <a:tcPr/>
                </a:tc>
              </a:tr>
              <a:tr h="1279731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Самостоятельное творческое использование сформированных умений и навыков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учебных задач повышенной трудности или практических задач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формирования УУД,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9923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*Динамическая пауза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приемы динамической паузы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 урока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86742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313" y="1071546"/>
          <a:ext cx="8929687" cy="6035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28927"/>
                <a:gridCol w="60007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Обобщение усвоенного и включение его в систему ранее усвоенных 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ЗУНов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УУД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нового содержания совместно с ранее изученным в условиях фронтального опроса, беседы, при решении задач и выполнении упражнений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формирования УУД,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*Рефлексия деятельности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итогов совместной и индивидуальной деятельности учеников (новое содержание, изученное на уроке и оценка личного вклада в совместную учебную деятельность), достижение поставленной цели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формирования УУД,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за процессом и результатом учебной деятельности школьников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способам контроля и самооценки деятельности. Умение учащихся самостоятельно находить и исправлять ошибки, определять степень успешности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Проявляется в устных высказываниях детей и в результатах письменных работ.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формирования УУД,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358246" cy="554528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Система  дидактических принципов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Принцип деятельности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Принцип непрерывности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Принцип целостности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Принцип минимакса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Принцип психологической комфортности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Принцип вариативности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/>
              <a:t>Принцип творчества</a:t>
            </a: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72560" cy="568815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/>
              <a:t>Требования к современному  уроку: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Хорошо организованный  урок в хорошо оборудованном  кабинете  должен иметь хорошее  начало  и  хорошее  завершение,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Учитель должен спланировать свою деятельность и деятельность учащихся, четко  сформулировать  тему, цель, задачи урока,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Урок  должен быть проблемным и развивающим: учитель сам нацеливает на сотрудничество с учениками и умеет направлять учеников на сотрудничество с учителем и одноклассниками,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Учитель организует проблемные и поисковые ситуации, активизирует деятельность учащихся,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Вывод делают учащиеся,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Минимум репродукции  и максимум творчества,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Времясбережение</a:t>
            </a:r>
            <a:r>
              <a:rPr lang="ru-RU" dirty="0" smtClean="0"/>
              <a:t> и </a:t>
            </a:r>
            <a:r>
              <a:rPr lang="ru-RU" dirty="0" err="1" smtClean="0"/>
              <a:t>здоровьесбережение</a:t>
            </a:r>
            <a:r>
              <a:rPr lang="ru-RU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Учет уровня возможностей учащихся, в котором учтены такие аспекты, как профиль класса, стремление учащихся, их настроение,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Планирование обратной связи,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Урок должен  быть добрым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85818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501122" cy="5545282"/>
          </a:xfrm>
        </p:spPr>
        <p:txBody>
          <a:bodyPr/>
          <a:lstStyle/>
          <a:p>
            <a:pPr algn="ctr"/>
            <a:r>
              <a:rPr lang="ru-RU" b="1" dirty="0" smtClean="0"/>
              <a:t>Учебная ситуация -</a:t>
            </a:r>
          </a:p>
          <a:p>
            <a:pPr>
              <a:buNone/>
            </a:pPr>
            <a:r>
              <a:rPr lang="ru-RU" dirty="0" smtClean="0"/>
              <a:t>		особая  единица  учебного процесса,  в  которой  дети  с  помощью учителя обнаруживают предмет своего действия, исследуют  его, совершая  разнообразные  учебные действия, преобразуют его, переформулируют, или предлагают свое описание и т.д., частично – запоминают.</a:t>
            </a:r>
          </a:p>
          <a:p>
            <a:pPr>
              <a:buNone/>
            </a:pPr>
            <a:r>
              <a:rPr lang="ru-RU" dirty="0" smtClean="0"/>
              <a:t>Для создания учебной ситуации  могут использоваться приемы:</a:t>
            </a:r>
          </a:p>
          <a:p>
            <a:pPr>
              <a:buFontTx/>
              <a:buChar char="-"/>
            </a:pPr>
            <a:r>
              <a:rPr lang="ru-RU" dirty="0" smtClean="0"/>
              <a:t>Предъявить противоречивые факты, теории</a:t>
            </a:r>
          </a:p>
          <a:p>
            <a:pPr>
              <a:buFontTx/>
              <a:buChar char="-"/>
            </a:pPr>
            <a:r>
              <a:rPr lang="ru-RU" dirty="0" smtClean="0"/>
              <a:t>Обнажить житейское представление и предъявить научный  факт,</a:t>
            </a:r>
          </a:p>
          <a:p>
            <a:pPr>
              <a:buFontTx/>
              <a:buChar char="-"/>
            </a:pPr>
            <a:r>
              <a:rPr lang="ru-RU" dirty="0" smtClean="0"/>
              <a:t> Использовать приемы  «яркое пятно»,  «актуальность»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86742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501122" cy="5759596"/>
          </a:xfrm>
        </p:spPr>
        <p:txBody>
          <a:bodyPr/>
          <a:lstStyle/>
          <a:p>
            <a:pPr algn="ctr"/>
            <a:r>
              <a:rPr lang="ru-RU" b="1" dirty="0" smtClean="0"/>
              <a:t>Виды  универсальных учебных действий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b="1" i="1" dirty="0" smtClean="0"/>
              <a:t> 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86742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42910" y="1397000"/>
          <a:ext cx="771530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429684" cy="564360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u="sng" dirty="0" smtClean="0"/>
              <a:t>Личностные  УУД</a:t>
            </a:r>
          </a:p>
          <a:p>
            <a:pPr>
              <a:buNone/>
            </a:pPr>
            <a:r>
              <a:rPr lang="ru-RU" dirty="0" smtClean="0"/>
              <a:t>• личностное, профессиональное, жизненное </a:t>
            </a:r>
            <a:r>
              <a:rPr lang="ru-RU" b="1" dirty="0" smtClean="0"/>
              <a:t>самоопределение;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err="1" smtClean="0"/>
              <a:t>смыслообразование</a:t>
            </a:r>
            <a:r>
              <a:rPr lang="ru-RU" b="1" dirty="0" smtClean="0"/>
              <a:t>,</a:t>
            </a:r>
            <a:r>
              <a:rPr lang="ru-RU" dirty="0" smtClean="0"/>
              <a:t> т. е. установление обучающимися связи между целью учебной деятельности и её мотивом, другими словами, между результатом учения и тем, что побуждает к деятельности, ради чего она осуществляется. Ученик должен задаваться вопросом: </a:t>
            </a:r>
            <a:r>
              <a:rPr lang="ru-RU" i="1" dirty="0" smtClean="0"/>
              <a:t>какое значение и какой смысл имеет для меня учение? </a:t>
            </a:r>
            <a:r>
              <a:rPr lang="ru-RU" dirty="0" smtClean="0"/>
              <a:t>— и уметь на него отвечать;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/>
              <a:t>нравственно-этическая ориентация</a:t>
            </a:r>
            <a:r>
              <a:rPr lang="ru-RU" dirty="0" smtClean="0"/>
              <a:t>, в том числе и оценивание усваиваемого содержания (исходя из социальных и личностных ценностей), обеспечивающее личностный моральный выбор.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115328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572560" cy="650085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u="sng" dirty="0" smtClean="0"/>
              <a:t>Регулятивные  УУД</a:t>
            </a:r>
          </a:p>
          <a:p>
            <a:pPr>
              <a:buNone/>
            </a:pPr>
            <a:r>
              <a:rPr lang="ru-RU" dirty="0" smtClean="0"/>
              <a:t>   • </a:t>
            </a:r>
            <a:r>
              <a:rPr lang="ru-RU" b="1" dirty="0" err="1" smtClean="0"/>
              <a:t>целеполагание</a:t>
            </a:r>
            <a:r>
              <a:rPr lang="ru-RU" b="1" dirty="0" smtClean="0"/>
              <a:t> </a:t>
            </a:r>
            <a:r>
              <a:rPr lang="ru-RU" dirty="0" smtClean="0"/>
              <a:t>как постановка учебной задачи на основе соотнесения того, что уже известно и усвоено учащимися, и того, что ещё неизвестно;</a:t>
            </a:r>
          </a:p>
          <a:p>
            <a:pPr>
              <a:buNone/>
            </a:pPr>
            <a:r>
              <a:rPr lang="ru-RU" dirty="0" smtClean="0"/>
              <a:t>   • </a:t>
            </a:r>
            <a:r>
              <a:rPr lang="ru-RU" b="1" dirty="0" smtClean="0"/>
              <a:t>планирование</a:t>
            </a:r>
            <a:r>
              <a:rPr lang="ru-RU" dirty="0" smtClean="0"/>
              <a:t> — определение последовательности промежуточных целей с учётом конечного результата; составление плана и последовательности действий;</a:t>
            </a:r>
          </a:p>
          <a:p>
            <a:pPr>
              <a:buNone/>
            </a:pPr>
            <a:r>
              <a:rPr lang="ru-RU" dirty="0" smtClean="0"/>
              <a:t>   • </a:t>
            </a:r>
            <a:r>
              <a:rPr lang="ru-RU" b="1" dirty="0" smtClean="0"/>
              <a:t>прогнозирование </a:t>
            </a:r>
            <a:r>
              <a:rPr lang="ru-RU" dirty="0" smtClean="0"/>
              <a:t>— предвосхищение результата и уровня усвоения знаний, его временных характеристик;</a:t>
            </a:r>
          </a:p>
          <a:p>
            <a:pPr>
              <a:buNone/>
            </a:pPr>
            <a:r>
              <a:rPr lang="ru-RU" dirty="0" smtClean="0"/>
              <a:t>   • </a:t>
            </a:r>
            <a:r>
              <a:rPr lang="ru-RU" b="1" dirty="0" smtClean="0"/>
              <a:t>контроль в форме сличения способа действия и его результата</a:t>
            </a:r>
            <a:r>
              <a:rPr lang="ru-RU" dirty="0" smtClean="0"/>
              <a:t> с заданным эталоном с целью обнаружения отклонений и отличий от эталона;</a:t>
            </a:r>
          </a:p>
          <a:p>
            <a:pPr>
              <a:buNone/>
            </a:pPr>
            <a:r>
              <a:rPr lang="ru-RU" dirty="0" smtClean="0"/>
              <a:t>   • </a:t>
            </a:r>
            <a:r>
              <a:rPr lang="ru-RU" b="1" dirty="0" smtClean="0"/>
              <a:t>коррекция </a:t>
            </a:r>
            <a:r>
              <a:rPr lang="ru-RU" dirty="0" smtClean="0"/>
              <a:t>— внесение необходимых дополнений и коррективов в план и способ действия в случае расхождения эталона, реального действия и его результата с учётом оценки  этого результата самим обучающимся, учителем, товарищами;</a:t>
            </a:r>
          </a:p>
          <a:p>
            <a:pPr>
              <a:buNone/>
            </a:pPr>
            <a:r>
              <a:rPr lang="ru-RU" dirty="0" smtClean="0"/>
              <a:t>   • </a:t>
            </a:r>
            <a:r>
              <a:rPr lang="ru-RU" b="1" dirty="0" smtClean="0"/>
              <a:t>оценка </a:t>
            </a:r>
            <a:r>
              <a:rPr lang="ru-RU" dirty="0" smtClean="0"/>
              <a:t>— выделение и осознание обучающимся того, что уже усвоено и что ещё нужно усвоить, осознание качества и уровня усвоения; оценка результатов работы;</a:t>
            </a:r>
          </a:p>
          <a:p>
            <a:pPr>
              <a:buNone/>
            </a:pPr>
            <a:r>
              <a:rPr lang="ru-RU" dirty="0" smtClean="0"/>
              <a:t>    • </a:t>
            </a:r>
            <a:r>
              <a:rPr lang="ru-RU" b="1" dirty="0" err="1" smtClean="0"/>
              <a:t>саморегуляция</a:t>
            </a:r>
            <a:r>
              <a:rPr lang="ru-RU" b="1" dirty="0" smtClean="0"/>
              <a:t> </a:t>
            </a:r>
            <a:r>
              <a:rPr lang="ru-RU" dirty="0" smtClean="0"/>
              <a:t>как способность к мобилизации сил и энергии, к волевому усилию (к выбору в ситуации мотивационного конфликта) и преодолению препятствий.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8643998" cy="671514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600" u="sng" dirty="0" smtClean="0"/>
              <a:t>Познавательные  УУД</a:t>
            </a:r>
          </a:p>
          <a:p>
            <a:pPr>
              <a:buNone/>
            </a:pPr>
            <a:r>
              <a:rPr lang="ru-RU" sz="2900" b="1" i="1" dirty="0" smtClean="0"/>
              <a:t>Общеучебные универсальные действия</a:t>
            </a:r>
            <a:r>
              <a:rPr lang="ru-RU" sz="2900" b="1" dirty="0" smtClean="0"/>
              <a:t>:</a:t>
            </a:r>
            <a:endParaRPr lang="ru-RU" sz="2900" dirty="0" smtClean="0"/>
          </a:p>
          <a:p>
            <a:pPr>
              <a:buNone/>
            </a:pPr>
            <a:r>
              <a:rPr lang="ru-RU" dirty="0" smtClean="0"/>
              <a:t>• самостоятельное выделение и формулирование познавательной цели;</a:t>
            </a:r>
          </a:p>
          <a:p>
            <a:pPr>
              <a:buNone/>
            </a:pPr>
            <a:r>
              <a:rPr lang="ru-RU" dirty="0" smtClean="0"/>
              <a:t>• поиск и выделение необходимой информации;</a:t>
            </a:r>
          </a:p>
          <a:p>
            <a:pPr>
              <a:buNone/>
            </a:pPr>
            <a:r>
              <a:rPr lang="ru-RU" dirty="0" smtClean="0"/>
              <a:t>• структурирование знаний;</a:t>
            </a:r>
          </a:p>
          <a:p>
            <a:pPr>
              <a:buNone/>
            </a:pPr>
            <a:r>
              <a:rPr lang="ru-RU" dirty="0" smtClean="0"/>
              <a:t>• осознанное и произвольное построение речевого высказывания в устной и письменной форме;</a:t>
            </a:r>
          </a:p>
          <a:p>
            <a:pPr>
              <a:buNone/>
            </a:pPr>
            <a:r>
              <a:rPr lang="ru-RU" dirty="0" smtClean="0"/>
              <a:t>• выбор наиболее эффективных способов решения задач в зависимости от конкретных условий;</a:t>
            </a:r>
          </a:p>
          <a:p>
            <a:pPr>
              <a:buNone/>
            </a:pPr>
            <a:r>
              <a:rPr lang="ru-RU" dirty="0" smtClean="0"/>
              <a:t>• рефлексия способов и условий действия, контроль и оценка процесса и результатов деятельности;</a:t>
            </a:r>
          </a:p>
          <a:p>
            <a:pPr>
              <a:buNone/>
            </a:pPr>
            <a:r>
              <a:rPr lang="ru-RU" dirty="0" smtClean="0"/>
              <a:t>• смысловое чтение как осмысление цели чтения и выбор вида чтения в зависимости от цели;</a:t>
            </a:r>
          </a:p>
          <a:p>
            <a:pPr>
              <a:buNone/>
            </a:pPr>
            <a:r>
              <a:rPr lang="ru-RU" dirty="0" smtClean="0"/>
              <a:t>• понимание и адекватная оценка языка средств массовой информации;</a:t>
            </a:r>
          </a:p>
          <a:p>
            <a:pPr>
              <a:buNone/>
            </a:pPr>
            <a:r>
              <a:rPr lang="ru-RU" dirty="0" smtClean="0"/>
              <a:t>• постановка и формулирование проблемы;</a:t>
            </a:r>
          </a:p>
          <a:p>
            <a:pPr marL="95250" indent="-95250">
              <a:buNone/>
            </a:pPr>
            <a:r>
              <a:rPr lang="ru-RU" dirty="0" smtClean="0"/>
              <a:t>• моделирование — преобразование объекта из чувственной формы в модель, где выделены существенные характеристики объекта (пространственно-графическая или знаково-символическая); </a:t>
            </a:r>
          </a:p>
          <a:p>
            <a:pPr marL="95250" indent="-95250">
              <a:buNone/>
            </a:pPr>
            <a:r>
              <a:rPr lang="ru-RU" dirty="0" smtClean="0"/>
              <a:t>• преобразование модели с целью выявления общих законов, определяющих данную предметную область.</a:t>
            </a:r>
          </a:p>
          <a:p>
            <a:pPr>
              <a:buNone/>
            </a:pPr>
            <a:r>
              <a:rPr lang="ru-RU" sz="2900" b="1" i="1" dirty="0" smtClean="0"/>
              <a:t>Логические универсальные действия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анализ объектов с целью выделения признаков (существенных, несущественных);</a:t>
            </a:r>
          </a:p>
          <a:p>
            <a:pPr>
              <a:buNone/>
            </a:pPr>
            <a:r>
              <a:rPr lang="ru-RU" dirty="0" smtClean="0"/>
              <a:t>• синтез — составление целого из частей;</a:t>
            </a:r>
          </a:p>
          <a:p>
            <a:pPr>
              <a:buNone/>
            </a:pPr>
            <a:r>
              <a:rPr lang="ru-RU" dirty="0" smtClean="0"/>
              <a:t>• выбор оснований и критериев для сравнения,  классификации объектов;</a:t>
            </a:r>
          </a:p>
          <a:p>
            <a:pPr>
              <a:buNone/>
            </a:pPr>
            <a:r>
              <a:rPr lang="ru-RU" dirty="0" smtClean="0"/>
              <a:t>• подведение под понятие, выведение следствий;</a:t>
            </a:r>
          </a:p>
          <a:p>
            <a:pPr>
              <a:buNone/>
            </a:pPr>
            <a:r>
              <a:rPr lang="ru-RU" dirty="0" smtClean="0"/>
              <a:t>• установление причинно-следственных связей, представление цепочек объектов и явлений;</a:t>
            </a:r>
          </a:p>
          <a:p>
            <a:pPr>
              <a:buNone/>
            </a:pPr>
            <a:r>
              <a:rPr lang="ru-RU" dirty="0" smtClean="0"/>
              <a:t>• построение логической цепочки рассуждений, анализ истинности утверждений;</a:t>
            </a:r>
          </a:p>
          <a:p>
            <a:pPr>
              <a:buNone/>
            </a:pPr>
            <a:r>
              <a:rPr lang="ru-RU" dirty="0" smtClean="0"/>
              <a:t>• доказательство;</a:t>
            </a:r>
          </a:p>
          <a:p>
            <a:pPr>
              <a:buNone/>
            </a:pPr>
            <a:r>
              <a:rPr lang="ru-RU" dirty="0" smtClean="0"/>
              <a:t>• выдвижение гипотез и их обоснование.</a:t>
            </a:r>
          </a:p>
          <a:p>
            <a:pPr>
              <a:buNone/>
            </a:pPr>
            <a:r>
              <a:rPr lang="ru-RU" sz="2900" b="1" i="1" dirty="0" smtClean="0"/>
              <a:t>Постановка и решение проблемы</a:t>
            </a:r>
            <a:r>
              <a:rPr lang="ru-RU" sz="2900" b="1" dirty="0" smtClean="0"/>
              <a:t>:</a:t>
            </a:r>
            <a:endParaRPr lang="ru-RU" sz="2900" dirty="0" smtClean="0"/>
          </a:p>
          <a:p>
            <a:pPr>
              <a:buNone/>
            </a:pPr>
            <a:r>
              <a:rPr lang="ru-RU" dirty="0" smtClean="0"/>
              <a:t>• формулирование проблемы;</a:t>
            </a:r>
          </a:p>
          <a:p>
            <a:pPr>
              <a:buNone/>
            </a:pPr>
            <a:r>
              <a:rPr lang="ru-RU" dirty="0" smtClean="0"/>
              <a:t>• самостоятельное создание способов решения проблем творческого и поискового характера.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429684" cy="625966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u="sng" dirty="0" smtClean="0"/>
              <a:t>Коммуникативные  УУД</a:t>
            </a:r>
          </a:p>
          <a:p>
            <a:pPr>
              <a:buNone/>
            </a:pPr>
            <a:r>
              <a:rPr lang="ru-RU" dirty="0" smtClean="0"/>
              <a:t>• планирование учебного сотрудничества с учителем и сверстниками — определение цели, функций участников, способов взаимодействия;</a:t>
            </a:r>
          </a:p>
          <a:p>
            <a:pPr>
              <a:buNone/>
            </a:pPr>
            <a:r>
              <a:rPr lang="ru-RU" dirty="0" smtClean="0"/>
              <a:t>• постановка вопросов — инициативное сотрудничество в поиске и сборе информации;</a:t>
            </a:r>
          </a:p>
          <a:p>
            <a:pPr>
              <a:buNone/>
            </a:pPr>
            <a:r>
              <a:rPr lang="ru-RU" dirty="0" smtClean="0"/>
              <a:t>• разрешение конфликтов —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pPr>
              <a:buNone/>
            </a:pPr>
            <a:r>
              <a:rPr lang="ru-RU" dirty="0" smtClean="0"/>
              <a:t>• управление поведением партнёра — контроль, коррекция, оценка его действий;</a:t>
            </a:r>
          </a:p>
          <a:p>
            <a:pPr>
              <a:buNone/>
            </a:pPr>
            <a:r>
              <a:rPr lang="ru-RU" dirty="0" smtClean="0"/>
              <a:t>• 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языка, современных средств коммуникации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358246" cy="6286544"/>
          </a:xfrm>
        </p:spPr>
        <p:txBody>
          <a:bodyPr/>
          <a:lstStyle/>
          <a:p>
            <a:pPr algn="ctr"/>
            <a:r>
              <a:rPr lang="ru-RU" u="sng" dirty="0" smtClean="0"/>
              <a:t>Образовательная  парадигма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215371" cy="524361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38457"/>
                <a:gridCol w="2738457"/>
                <a:gridCol w="2738457"/>
              </a:tblGrid>
              <a:tr h="9862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Стандарты  предыдущего поколения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Новые  ФГОС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9998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Содержание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«Знаю,  что..»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«Знаю,  как..»</a:t>
                      </a:r>
                      <a:endParaRPr lang="ru-RU" dirty="0"/>
                    </a:p>
                  </a:txBody>
                  <a:tcPr/>
                </a:tc>
              </a:tr>
              <a:tr h="69038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Форма  образования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Обучение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Учебная  деятельность</a:t>
                      </a:r>
                      <a:endParaRPr lang="ru-RU" dirty="0"/>
                    </a:p>
                  </a:txBody>
                  <a:tcPr/>
                </a:tc>
              </a:tr>
              <a:tr h="690382">
                <a:tc rowSpan="3">
                  <a:txBody>
                    <a:bodyPr/>
                    <a:lstStyle/>
                    <a:p>
                      <a:r>
                        <a:rPr lang="ru-RU" b="1" dirty="0" smtClean="0"/>
                        <a:t>Позиция учителя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Транслятор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Организатор  деятельность</a:t>
                      </a:r>
                      <a:endParaRPr lang="ru-RU" dirty="0"/>
                    </a:p>
                  </a:txBody>
                  <a:tcPr/>
                </a:tc>
              </a:tr>
              <a:tr h="399983"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Наставник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Сотрудник </a:t>
                      </a:r>
                      <a:endParaRPr lang="ru-RU" dirty="0"/>
                    </a:p>
                  </a:txBody>
                  <a:tcPr/>
                </a:tc>
              </a:tr>
              <a:tr h="399983"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Судья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9038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Позиция ученика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r>
                        <a:rPr lang="ru-RU" baseline="0" dirty="0" smtClean="0"/>
                        <a:t>  учебной</a:t>
                      </a:r>
                    </a:p>
                    <a:p>
                      <a:r>
                        <a:rPr lang="ru-RU" baseline="0" dirty="0" smtClean="0"/>
                        <a:t>деятельности</a:t>
                      </a:r>
                      <a:endParaRPr lang="ru-RU" dirty="0"/>
                    </a:p>
                  </a:txBody>
                  <a:tcPr/>
                </a:tc>
              </a:tr>
              <a:tr h="98626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Стиль управления школой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Административно-иерархический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Командный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9001156" cy="6116786"/>
          </a:xfrm>
        </p:spPr>
        <p:txBody>
          <a:bodyPr/>
          <a:lstStyle/>
          <a:p>
            <a:r>
              <a:rPr lang="ru-RU" dirty="0" smtClean="0"/>
              <a:t>Требования  к  </a:t>
            </a:r>
            <a:r>
              <a:rPr lang="ru-RU" u="sng" dirty="0" smtClean="0"/>
              <a:t>образовательным результатам</a:t>
            </a:r>
          </a:p>
          <a:p>
            <a:pPr>
              <a:buNone/>
            </a:pPr>
            <a:r>
              <a:rPr lang="ru-RU" dirty="0" smtClean="0"/>
              <a:t>                               изменения  </a:t>
            </a:r>
            <a:r>
              <a:rPr lang="ru-RU" u="sng" dirty="0" smtClean="0"/>
              <a:t>содержания образования</a:t>
            </a:r>
          </a:p>
          <a:p>
            <a:pPr>
              <a:buNone/>
            </a:pPr>
            <a:r>
              <a:rPr lang="ru-RU" dirty="0" smtClean="0"/>
              <a:t>РЕЗУЛЬТАТ: личностный,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, предметный</a:t>
            </a:r>
          </a:p>
          <a:p>
            <a:pPr>
              <a:buNone/>
            </a:pPr>
            <a:r>
              <a:rPr lang="ru-RU" dirty="0" smtClean="0"/>
              <a:t>Образовательная  программа:</a:t>
            </a:r>
          </a:p>
          <a:p>
            <a:pPr>
              <a:buNone/>
            </a:pPr>
            <a:r>
              <a:rPr lang="ru-RU" dirty="0" smtClean="0"/>
              <a:t>	- Программа  развития  универсальных  учебных  действий,  включающая  формирование  компетенций  обучающихся  в области  использования  ИКТ,  учебно-исследовательской  и  проектной деятельности;</a:t>
            </a:r>
          </a:p>
          <a:p>
            <a:pPr>
              <a:buNone/>
            </a:pPr>
            <a:r>
              <a:rPr lang="ru-RU" dirty="0" smtClean="0"/>
              <a:t>	- Программа  воспитания  и  социализации  обучающихся,  включающая  такие направления,  как  духовно-нравственное  развитие  и  воспитание обучающихся,  их социализация  и профессиональная  ориентация,  формирование  экологической  культуры,  культуры здорового  и  безопасного  образа  жизни.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429520" y="642918"/>
            <a:ext cx="785818" cy="1588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643998" cy="6259662"/>
          </a:xfrm>
        </p:spPr>
        <p:txBody>
          <a:bodyPr/>
          <a:lstStyle/>
          <a:p>
            <a:r>
              <a:rPr lang="ru-RU" u="sng" dirty="0" smtClean="0"/>
              <a:t>Форма образования</a:t>
            </a:r>
          </a:p>
          <a:p>
            <a:pPr>
              <a:buNone/>
            </a:pPr>
            <a:r>
              <a:rPr lang="ru-RU" dirty="0" smtClean="0"/>
              <a:t>		Деятельность,  требующая  от  обучающегося  использования  уже  имеющихся  знаний  и  навыков  и освоение  новых,  должна  сменить  традиционное  обучение  (проверка  пройденного,  объяснение  нового  материала,  тренировка).В  </a:t>
            </a:r>
            <a:r>
              <a:rPr lang="ru-RU" b="1" dirty="0" smtClean="0"/>
              <a:t>идеале  учебный  процесс  строится  от  задания,  индивидуального  или  группового,  учитывающего  особенности  конкретного  ученика </a:t>
            </a:r>
            <a:r>
              <a:rPr lang="ru-RU" dirty="0" smtClean="0"/>
              <a:t>(его учебный  стиль,  интересы  и  склонности).  Интересное  задание  (игра),  выполнение  которого  требует узнать  или  научиться делать  что-то  новое,  наполняет  смыслом  работу  учащегося,  мотивирует  его,  снимает  необходимость понукания  со  стороны  учителя.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Школа\Desktop\на ноутбук изображения\Картинки. Школа\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57166"/>
            <a:ext cx="3574536" cy="320516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501122" cy="6357982"/>
          </a:xfrm>
        </p:spPr>
        <p:txBody>
          <a:bodyPr>
            <a:normAutofit/>
          </a:bodyPr>
          <a:lstStyle/>
          <a:p>
            <a:r>
              <a:rPr lang="ru-RU" u="sng" dirty="0" smtClean="0"/>
              <a:t>Позиция  учителя: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Организатор учебной</a:t>
            </a:r>
          </a:p>
          <a:p>
            <a:pPr>
              <a:buNone/>
            </a:pPr>
            <a:r>
              <a:rPr lang="ru-RU" sz="2000" dirty="0" smtClean="0"/>
              <a:t>                                    деятельности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Сотрудник  обучающегося </a:t>
            </a:r>
          </a:p>
          <a:p>
            <a:pPr>
              <a:buNone/>
            </a:pPr>
            <a:r>
              <a:rPr lang="ru-RU" sz="2000" dirty="0" smtClean="0"/>
              <a:t>             в  образовательной  деятельности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Эксперт,  оценивающий  </a:t>
            </a:r>
          </a:p>
          <a:p>
            <a:pPr>
              <a:buNone/>
            </a:pPr>
            <a:r>
              <a:rPr lang="ru-RU" sz="2000" dirty="0" smtClean="0"/>
              <a:t>                                      достижения обучающегося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ru-RU" sz="2000" dirty="0" smtClean="0"/>
              <a:t>Кроме  того,  если задача  школы – воспитать  инициативного,  творчески мыслящего выпускника,  владеющего  навыками  самостоятельной  проектной деятельностью,  готового  учиться  в  течение всей  жизни,  то  и его  учитель должен  обладать всеми  этими  качествами  и  навыками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929618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642918"/>
            <a:ext cx="8358246" cy="6000792"/>
          </a:xfrm>
        </p:spPr>
        <p:txBody>
          <a:bodyPr/>
          <a:lstStyle/>
          <a:p>
            <a:pPr algn="ctr"/>
            <a:r>
              <a:rPr lang="ru-RU" dirty="0" smtClean="0"/>
              <a:t>Ведущие  аспекты  анализа  урока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57298"/>
          <a:ext cx="8143932" cy="53435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86082"/>
                <a:gridCol w="5357850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Ведущие</a:t>
                      </a:r>
                      <a:r>
                        <a:rPr lang="ru-RU" baseline="0" dirty="0" smtClean="0"/>
                        <a:t> аспекты анализа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 наблюдения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Дидактическая задача урока (краткий оценочный анализ)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1.Соответствие дидактической задачи урока отобранному содержанию.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2.Результативность решения дидактической задачи</a:t>
                      </a:r>
                      <a:endParaRPr lang="ru-RU" sz="16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урока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основного содержания урока содержанию программы и учебника</a:t>
                      </a:r>
                      <a:endParaRPr lang="ru-RU" sz="16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обучения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приемов обучения и учения (методов обучения) решению триединой образовательной цели</a:t>
                      </a:r>
                      <a:endParaRPr lang="ru-RU" sz="16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Формы обучения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Соответствие форм обучения (фронтальная, групповая, индивидуальная, коллективная) решению основной дидактической задачи урока.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Целесообразность использования предложенных заданий</a:t>
                      </a:r>
                      <a:endParaRPr lang="ru-RU" sz="16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Результативность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Достижение цели и решение основной дидактической задачи урока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312" y="928688"/>
          <a:ext cx="8501091" cy="5796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71114"/>
                <a:gridCol w="5129977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Практическая направленность урока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Практическая направленность вопросов, упражнений и задач, предлагаемых для выполнения школьникам</a:t>
                      </a:r>
                      <a:endParaRPr lang="ru-RU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работа школьников как форма организации учебной деятельности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1.Уровень самостоятельности школьников при решении дидактической задачи урока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Характер самостоятельной учебной деятельности (репродуктивный, творческий)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Взаимопомощь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универсальных учебных действий на каждом этапе урока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Личностные, познавательные, коммуникативные, регулятивные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</a:t>
                      </a:r>
                      <a:r>
                        <a:rPr kumimoji="0" lang="ru-RU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ИКТ-компетентности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ИКТ на уроке, уровень сформированности ИКТ компетентности учащихся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урока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структуры урока основной дидактической задаче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Педагогический стиль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норм педагогической этики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Гигиенические требования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Температурный режим, проветривание класса, чередование видов деятельности, динамические паузы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858180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429684" cy="5545282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  урока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i="1" dirty="0" smtClean="0"/>
              <a:t>Критерий</a:t>
            </a:r>
            <a:r>
              <a:rPr lang="ru-RU" dirty="0" smtClean="0"/>
              <a:t>:  </a:t>
            </a:r>
            <a:r>
              <a:rPr lang="ru-RU" dirty="0" err="1" smtClean="0"/>
              <a:t>диагностичность</a:t>
            </a:r>
            <a:r>
              <a:rPr lang="ru-RU" dirty="0" smtClean="0"/>
              <a:t>  целей  урока  (для определения  цели  урока учителю  нужно дать ответ на главный вопрос:  «Что  должен  научиться  </a:t>
            </a:r>
            <a:r>
              <a:rPr lang="ru-RU" b="1" dirty="0" smtClean="0"/>
              <a:t>делать</a:t>
            </a:r>
            <a:r>
              <a:rPr lang="ru-RU" dirty="0" smtClean="0"/>
              <a:t>  ученик на этом уроке?»); вовлечение учеников в постановку цели на уроке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различать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получить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освоить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применить способ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применить понятие,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модель,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алгоритм..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 урок  в  соответствии  с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6643702" y="2500306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351</TotalTime>
  <Words>2138</Words>
  <Application>Microsoft Office PowerPoint</Application>
  <PresentationFormat>Экран (4:3)</PresentationFormat>
  <Paragraphs>300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Эркер</vt:lpstr>
      <vt:lpstr>МБОУ  «Буторлинская  оош»</vt:lpstr>
      <vt:lpstr>Слайд 2</vt:lpstr>
      <vt:lpstr>Слайд 3</vt:lpstr>
      <vt:lpstr>Слайд 4</vt:lpstr>
      <vt:lpstr>Слайд 5</vt:lpstr>
      <vt:lpstr>Слайд 6</vt:lpstr>
      <vt:lpstr>Современный  урок  в  соответствии  с  ФГОС</vt:lpstr>
      <vt:lpstr>Современный  урок  в  соответствии  с  ФГОС</vt:lpstr>
      <vt:lpstr>Современный  урок  в  соответствии  с ФГОС</vt:lpstr>
      <vt:lpstr>Современный  урок  в  соответствии  с ФГОС</vt:lpstr>
      <vt:lpstr>Современный  урок  в  соответствии  с  ФГОС</vt:lpstr>
      <vt:lpstr>Современный  урок  в  соответствии  с  ФГОС</vt:lpstr>
      <vt:lpstr>Современный  урок  в  соответствии  с  ФГОС</vt:lpstr>
      <vt:lpstr>Современный   урок  в  соответствии  с  ФГОС</vt:lpstr>
      <vt:lpstr>Современный   урок  в  соответствии  с  ФГОС</vt:lpstr>
      <vt:lpstr>Современный  урок  в  соответствии  с  ФГОС</vt:lpstr>
      <vt:lpstr>Современный урок  в  соответствии  с  ФГОС</vt:lpstr>
      <vt:lpstr>Современный  урок  в  соответствии  с  ФГОС</vt:lpstr>
      <vt:lpstr>Современный  урок  в  соответствии  с  ФГОС</vt:lpstr>
      <vt:lpstr>Анализ  урока  в  соответствии  с  ФГОС</vt:lpstr>
      <vt:lpstr>Современный  урок  в  соответствии  с  ФГОС</vt:lpstr>
      <vt:lpstr>Современный  урок  в  соответствии  с  ФГОС</vt:lpstr>
      <vt:lpstr>Современный   урок  в  соответствии  с  ФГОС</vt:lpstr>
      <vt:lpstr>Современный  урок  в  соответствии  с  ФГОС</vt:lpstr>
      <vt:lpstr>Современный  урок  в  соответствии  с  ФГОС</vt:lpstr>
      <vt:lpstr>Современный  урок  в  соответствии  с  ФГОС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 «Буторлинская  оош»</dc:title>
  <dc:creator>Школа</dc:creator>
  <cp:lastModifiedBy>Марина</cp:lastModifiedBy>
  <cp:revision>37</cp:revision>
  <dcterms:created xsi:type="dcterms:W3CDTF">2012-12-13T09:54:25Z</dcterms:created>
  <dcterms:modified xsi:type="dcterms:W3CDTF">2014-03-26T10:28:08Z</dcterms:modified>
</cp:coreProperties>
</file>